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0" r:id="rId1"/>
    <p:sldMasterId id="2147483905" r:id="rId2"/>
    <p:sldMasterId id="2147483922" r:id="rId3"/>
    <p:sldMasterId id="2147483996" r:id="rId4"/>
  </p:sldMasterIdLst>
  <p:notesMasterIdLst>
    <p:notesMasterId r:id="rId44"/>
  </p:notesMasterIdLst>
  <p:handoutMasterIdLst>
    <p:handoutMasterId r:id="rId45"/>
  </p:handoutMasterIdLst>
  <p:sldIdLst>
    <p:sldId id="638" r:id="rId5"/>
    <p:sldId id="624" r:id="rId6"/>
    <p:sldId id="570" r:id="rId7"/>
    <p:sldId id="645" r:id="rId8"/>
    <p:sldId id="646" r:id="rId9"/>
    <p:sldId id="637" r:id="rId10"/>
    <p:sldId id="639" r:id="rId11"/>
    <p:sldId id="507" r:id="rId12"/>
    <p:sldId id="622" r:id="rId13"/>
    <p:sldId id="520" r:id="rId14"/>
    <p:sldId id="640" r:id="rId15"/>
    <p:sldId id="524" r:id="rId16"/>
    <p:sldId id="577" r:id="rId17"/>
    <p:sldId id="641" r:id="rId18"/>
    <p:sldId id="642" r:id="rId19"/>
    <p:sldId id="633" r:id="rId20"/>
    <p:sldId id="634" r:id="rId21"/>
    <p:sldId id="643" r:id="rId22"/>
    <p:sldId id="635" r:id="rId23"/>
    <p:sldId id="636" r:id="rId24"/>
    <p:sldId id="625" r:id="rId25"/>
    <p:sldId id="626" r:id="rId26"/>
    <p:sldId id="542" r:id="rId27"/>
    <p:sldId id="631" r:id="rId28"/>
    <p:sldId id="632" r:id="rId29"/>
    <p:sldId id="627" r:id="rId30"/>
    <p:sldId id="629" r:id="rId31"/>
    <p:sldId id="532" r:id="rId32"/>
    <p:sldId id="539" r:id="rId33"/>
    <p:sldId id="630" r:id="rId34"/>
    <p:sldId id="548" r:id="rId35"/>
    <p:sldId id="549" r:id="rId36"/>
    <p:sldId id="647" r:id="rId37"/>
    <p:sldId id="552" r:id="rId38"/>
    <p:sldId id="554" r:id="rId39"/>
    <p:sldId id="556" r:id="rId40"/>
    <p:sldId id="558" r:id="rId41"/>
    <p:sldId id="607" r:id="rId42"/>
    <p:sldId id="562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Fitzpatri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94699" autoAdjust="0"/>
  </p:normalViewPr>
  <p:slideViewPr>
    <p:cSldViewPr>
      <p:cViewPr varScale="1">
        <p:scale>
          <a:sx n="98" d="100"/>
          <a:sy n="98" d="100"/>
        </p:scale>
        <p:origin x="7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DBCFE6-7A80-4E41-8712-1C12F7B6050B}" type="datetimeFigureOut">
              <a:rPr lang="en-US" altLang="en-US"/>
              <a:pPr>
                <a:defRPr/>
              </a:pPr>
              <a:t>8/29/2017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ヒラギノ角ゴ Pro W3" pitchFamily="12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23EEE-2F46-4732-8626-99218F3EF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57CC8-6916-4659-8D61-C81A523E1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092B4-AFEF-D347-8D32-65AA874B34C4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A8E36-C852-6248-A841-6FF9E433B294}" type="slidenum">
              <a:rPr lang="en-US" sz="1200">
                <a:latin typeface="Times" charset="0"/>
              </a:rPr>
              <a:pPr/>
              <a:t>21</a:t>
            </a:fld>
            <a:endParaRPr lang="en-US" sz="1200">
              <a:latin typeface="Times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D8586D-52A2-6242-BD68-DF339B353150}" type="slidenum">
              <a:rPr lang="en-US" sz="1200">
                <a:latin typeface="Times" charset="0"/>
              </a:rPr>
              <a:pPr/>
              <a:t>27</a:t>
            </a:fld>
            <a:endParaRPr lang="en-US" sz="1200">
              <a:latin typeface="Time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FBEC65-6AFD-8F40-B619-68DA7FBC3108}" type="slidenum">
              <a:rPr lang="en-US" sz="1200">
                <a:latin typeface="Times" charset="0"/>
              </a:rPr>
              <a:pPr/>
              <a:t>30</a:t>
            </a:fld>
            <a:endParaRPr lang="en-US" sz="1200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2.UN03 In-text figure, water formation, p. 40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50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Table 2.1 Elements in the human body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49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8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2.6 Energy levels of an atom’s electrons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97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7CC8-6916-4659-8D61-C81A523E194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9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A2165-2FB3-D240-A9DB-0F93C014FDC1}" type="slidenum">
              <a:rPr lang="en-US" sz="1200">
                <a:latin typeface="Times" charset="0"/>
              </a:rPr>
              <a:pPr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DC1EB-DA8E-3A48-ADD4-CFE3CDB7DC32}" type="slidenum">
              <a:rPr lang="en-US" sz="1200">
                <a:latin typeface="Times" charset="0"/>
              </a:rPr>
              <a:pPr/>
              <a:t>17</a:t>
            </a:fld>
            <a:endParaRPr lang="en-US" sz="1200">
              <a:latin typeface="Times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Sulfur on the LEFT</a:t>
            </a:r>
          </a:p>
          <a:p>
            <a:pPr eaLnBrk="1" hangingPunct="1"/>
            <a:r>
              <a:rPr lang="en-US"/>
              <a:t>Magnesium on the RIGHT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DFC213-00BF-B544-992C-46D9A7F88EE8}" type="slidenum">
              <a:rPr lang="en-US" sz="1200">
                <a:latin typeface="Times" charset="0"/>
              </a:rPr>
              <a:pPr/>
              <a:t>19</a:t>
            </a:fld>
            <a:endParaRPr lang="en-US" sz="1200">
              <a:latin typeface="Times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D1DD87-5973-704C-AE47-E3229A5E4835}" type="slidenum">
              <a:rPr lang="en-US" sz="1200">
                <a:latin typeface="Times" charset="0"/>
              </a:rPr>
              <a:pPr/>
              <a:t>20</a:t>
            </a:fld>
            <a:endParaRPr lang="en-US" sz="1200">
              <a:latin typeface="Time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600"/>
              <a:t>Oxygen has medium electronegativity so doesn’t </a:t>
            </a:r>
            <a:br>
              <a:rPr lang="en-US" sz="1600"/>
            </a:br>
            <a:r>
              <a:rPr lang="en-US" sz="1600"/>
              <a:t>pull electrons all the way off hydrogen whereas </a:t>
            </a:r>
            <a:br>
              <a:rPr lang="en-US" sz="1600"/>
            </a:br>
            <a:r>
              <a:rPr lang="en-US" sz="1600"/>
              <a:t>chlorine would. </a:t>
            </a:r>
          </a:p>
          <a:p>
            <a:pPr eaLnBrk="1" hangingPunct="1"/>
            <a:r>
              <a:rPr lang="en-US" sz="1600"/>
              <a:t>So oxygen forms a polar covalent bond.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Carbon has only a weak electronegativity so forms a </a:t>
            </a:r>
            <a:br>
              <a:rPr lang="en-US" sz="1600"/>
            </a:br>
            <a:r>
              <a:rPr lang="en-US" sz="1600"/>
              <a:t>nonpolar covalent bond</a:t>
            </a:r>
          </a:p>
          <a:p>
            <a:pPr eaLnBrk="1" hangingPunct="1"/>
            <a:endParaRPr lang="en-US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Lecture</a:t>
            </a:r>
            <a:r>
              <a:rPr lang="en-US" sz="1400" baseline="0" dirty="0" smtClean="0"/>
              <a:t> Presentations by</a:t>
            </a:r>
            <a:br>
              <a:rPr lang="en-US" sz="1400" baseline="0" dirty="0" smtClean="0"/>
            </a:br>
            <a:r>
              <a:rPr lang="en-US" sz="1400" baseline="0" dirty="0" smtClean="0"/>
              <a:t>Nicole </a:t>
            </a:r>
            <a:r>
              <a:rPr lang="en-US" sz="1400" baseline="0" dirty="0" err="1" smtClean="0"/>
              <a:t>Tunbridge</a:t>
            </a:r>
            <a:r>
              <a:rPr lang="en-US" sz="1400" baseline="0" dirty="0" smtClean="0"/>
              <a:t> and</a:t>
            </a:r>
            <a:endParaRPr lang="en-US" sz="1400" dirty="0" smtClean="0"/>
          </a:p>
          <a:p>
            <a:pPr algn="r"/>
            <a:r>
              <a:rPr lang="en-US" sz="1400" baseline="0" dirty="0" smtClean="0"/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  <a:r>
              <a:rPr lang="en-US" sz="3200" b="1" dirty="0" smtClean="0">
                <a:solidFill>
                  <a:srgbClr val="DF4A20"/>
                </a:solidFill>
              </a:rPr>
              <a:t/>
            </a:r>
            <a:br>
              <a:rPr lang="en-US" sz="3200" b="1" dirty="0" smtClean="0">
                <a:solidFill>
                  <a:srgbClr val="DF4A2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The</a:t>
            </a:r>
            <a:r>
              <a:rPr lang="en-US" sz="40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 Chemical Context of Life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2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6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5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1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AEA9C-C068-4578-B4EE-64565A70E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8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3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6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1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8" r:id="rId3"/>
    <p:sldLayoutId id="2147483907" r:id="rId4"/>
    <p:sldLayoutId id="2147483903" r:id="rId5"/>
    <p:sldLayoutId id="2147483904" r:id="rId6"/>
    <p:sldLayoutId id="2147483909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3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4025" r:id="rId2"/>
    <p:sldLayoutId id="2147484026" r:id="rId3"/>
    <p:sldLayoutId id="2147484027" r:id="rId4"/>
    <p:sldLayoutId id="214748402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402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3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.ACEPRO\Desktop\25-July\Chapter%2002\Unlabeled\02_05PETScan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C:\Documents%20and%20Settings\rajesh.ACEPRO\Desktop\25-July\Chapter%2002\Unlabeled\02_06EnergyLevels-U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Documents%20and%20Settings\rajesh.ACEPRO\Desktop\25-July\Chapter%2002\Unlabeled\02_T01ElementsInBody-U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C:\Documents%20and%20Settings\rajesh.ACEPRO\Desktop\25-July\Chapter%2002\Unlabeled\02_UN03FormationWater-U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738664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3F3FFF"/>
                </a:solidFill>
              </a:rPr>
              <a:t>The Nature of Molecules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2</a:t>
            </a:r>
          </a:p>
        </p:txBody>
      </p:sp>
      <p:pic>
        <p:nvPicPr>
          <p:cNvPr id="2052" name="Picture 6" descr="rav65819_02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362200"/>
            <a:ext cx="66579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5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atoms of an element have the same number of protons but may differ in number of neutrons</a:t>
            </a:r>
          </a:p>
          <a:p>
            <a:r>
              <a:rPr lang="en-US" b="1" dirty="0" smtClean="0"/>
              <a:t>Isotopes</a:t>
            </a:r>
            <a:r>
              <a:rPr lang="en-US" dirty="0" smtClean="0"/>
              <a:t> are two atoms of an element that differ in number of neutrons</a:t>
            </a:r>
          </a:p>
          <a:p>
            <a:r>
              <a:rPr lang="en-US" b="1" dirty="0" smtClean="0"/>
              <a:t>Radioactive isotopes</a:t>
            </a:r>
            <a:r>
              <a:rPr lang="en-US" dirty="0" smtClean="0"/>
              <a:t> decay spontaneously, giving off particles and energy</a:t>
            </a:r>
          </a:p>
          <a:p>
            <a:pPr lvl="1"/>
            <a:r>
              <a:rPr lang="en-US" dirty="0"/>
              <a:t>used as diagnostic tools in medicine</a:t>
            </a:r>
          </a:p>
          <a:p>
            <a:pPr lvl="1"/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>
            <a:fillRect/>
          </a:stretch>
        </p:blipFill>
        <p:spPr>
          <a:xfrm>
            <a:off x="6494704" y="4191000"/>
            <a:ext cx="2649296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pic>
        <p:nvPicPr>
          <p:cNvPr id="8196" name="Picture 6" descr="rav65819_0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09763"/>
            <a:ext cx="8509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1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Energy Levels of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Energy</a:t>
            </a:r>
            <a:r>
              <a:rPr lang="en-US" dirty="0" smtClean="0"/>
              <a:t> is the capacity to cause change</a:t>
            </a:r>
          </a:p>
          <a:p>
            <a:r>
              <a:rPr lang="en-US" b="1" dirty="0" smtClean="0"/>
              <a:t>Potential energy</a:t>
            </a:r>
            <a:r>
              <a:rPr lang="en-US" dirty="0" smtClean="0"/>
              <a:t> is the energy that matter has because of its location or structure</a:t>
            </a:r>
          </a:p>
          <a:p>
            <a:r>
              <a:rPr lang="en-US" dirty="0" smtClean="0"/>
              <a:t>The electrons of an atom differ in their amounts of potential energy</a:t>
            </a:r>
          </a:p>
          <a:p>
            <a:r>
              <a:rPr lang="en-US" dirty="0" smtClean="0"/>
              <a:t>An electron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state of potential energy is called its energy level, or </a:t>
            </a:r>
            <a:r>
              <a:rPr lang="en-US" altLang="ja-JP" b="1" dirty="0" smtClean="0"/>
              <a:t>electron shell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697992" y="213360"/>
            <a:ext cx="7748016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2108" y="244164"/>
            <a:ext cx="1447800" cy="433965"/>
          </a:xfrm>
        </p:spPr>
        <p:txBody>
          <a:bodyPr/>
          <a:lstStyle/>
          <a:p>
            <a:r>
              <a:rPr lang="en-US" sz="1800" b="0" dirty="0" smtClean="0"/>
              <a:t>Figure 2.6</a:t>
            </a:r>
            <a:endParaRPr lang="en-US" sz="1800" b="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7408" y="563801"/>
            <a:ext cx="3967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472" indent="-347472">
              <a:lnSpc>
                <a:spcPts val="2000"/>
              </a:lnSpc>
              <a:buFontTx/>
              <a:buAutoNum type="alphaLcParenBoth"/>
              <a:tabLst>
                <a:tab pos="350838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ball bouncing down a flight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stairs can come to rest only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on each step, not between steps.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1740" y="2491673"/>
            <a:ext cx="294952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Third shell (highest 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level in this model)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740" y="3502911"/>
            <a:ext cx="226985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Second shell (higher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 level)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30728" y="3472748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absorbed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31740" y="4715761"/>
            <a:ext cx="27699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First shell (lowest 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level)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629428" y="5177723"/>
            <a:ext cx="7822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lost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25390" y="6357236"/>
            <a:ext cx="2949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73253" y="5925436"/>
            <a:ext cx="87203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Atomic</a:t>
            </a:r>
          </a:p>
          <a:p>
            <a:pPr>
              <a:lnSpc>
                <a:spcPts val="20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  <a:endParaRPr lang="en-US" sz="18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9036"/>
            <a:ext cx="9144000" cy="60016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Atomic Structure</a:t>
            </a:r>
          </a:p>
        </p:txBody>
      </p:sp>
      <p:pic>
        <p:nvPicPr>
          <p:cNvPr id="11268" name="Picture 8" descr="rav65819_02_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19200"/>
            <a:ext cx="80581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rav65819_02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276600"/>
            <a:ext cx="4749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382000" cy="21336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Electrons can be transferred from one atom to another, while still retaining the energy of their position in the atom.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-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oxidation</a:t>
            </a:r>
            <a:r>
              <a:rPr lang="en-US" altLang="en-US" sz="2800" dirty="0" smtClean="0"/>
              <a:t> = loss of an electron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-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reduction</a:t>
            </a:r>
            <a:r>
              <a:rPr lang="en-US" altLang="en-US" sz="2800" dirty="0" smtClean="0"/>
              <a:t> = gain of an electron</a:t>
            </a:r>
          </a:p>
        </p:txBody>
      </p:sp>
      <p:pic>
        <p:nvPicPr>
          <p:cNvPr id="12293" name="Picture 6" descr="rav65819_02_01_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425950"/>
            <a:ext cx="37909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8"/>
          <p:cNvGrpSpPr>
            <a:grpSpLocks/>
          </p:cNvGrpSpPr>
          <p:nvPr/>
        </p:nvGrpSpPr>
        <p:grpSpPr bwMode="auto">
          <a:xfrm>
            <a:off x="5486400" y="1676400"/>
            <a:ext cx="3429000" cy="3352800"/>
            <a:chOff x="3024" y="1056"/>
            <a:chExt cx="2160" cy="2112"/>
          </a:xfrm>
        </p:grpSpPr>
        <p:sp>
          <p:nvSpPr>
            <p:cNvPr id="18438" name="Oval 3"/>
            <p:cNvSpPr>
              <a:spLocks noChangeArrowheads="1"/>
            </p:cNvSpPr>
            <p:nvPr/>
          </p:nvSpPr>
          <p:spPr bwMode="auto">
            <a:xfrm>
              <a:off x="3936" y="1920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39" name="Oval 4"/>
            <p:cNvSpPr>
              <a:spLocks noChangeArrowheads="1"/>
            </p:cNvSpPr>
            <p:nvPr/>
          </p:nvSpPr>
          <p:spPr bwMode="auto">
            <a:xfrm>
              <a:off x="3696" y="1680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0" name="Oval 5"/>
            <p:cNvSpPr>
              <a:spLocks noChangeArrowheads="1"/>
            </p:cNvSpPr>
            <p:nvPr/>
          </p:nvSpPr>
          <p:spPr bwMode="auto">
            <a:xfrm>
              <a:off x="3408" y="1392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1" name="Oval 6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2" name="Oval 7"/>
            <p:cNvSpPr>
              <a:spLocks noChangeArrowheads="1"/>
            </p:cNvSpPr>
            <p:nvPr/>
          </p:nvSpPr>
          <p:spPr bwMode="auto">
            <a:xfrm>
              <a:off x="4032" y="244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4176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4176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936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3312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3312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4752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4752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120" y="1104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2" name="Oval 17"/>
            <p:cNvSpPr>
              <a:spLocks noChangeArrowheads="1"/>
            </p:cNvSpPr>
            <p:nvPr/>
          </p:nvSpPr>
          <p:spPr bwMode="auto">
            <a:xfrm>
              <a:off x="5040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3" name="Oval 18"/>
            <p:cNvSpPr>
              <a:spLocks noChangeArrowheads="1"/>
            </p:cNvSpPr>
            <p:nvPr/>
          </p:nvSpPr>
          <p:spPr bwMode="auto">
            <a:xfrm>
              <a:off x="5040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4" name="Oval 19"/>
            <p:cNvSpPr>
              <a:spLocks noChangeArrowheads="1"/>
            </p:cNvSpPr>
            <p:nvPr/>
          </p:nvSpPr>
          <p:spPr bwMode="auto">
            <a:xfrm>
              <a:off x="3936" y="105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5" name="Oval 20"/>
            <p:cNvSpPr>
              <a:spLocks noChangeArrowheads="1"/>
            </p:cNvSpPr>
            <p:nvPr/>
          </p:nvSpPr>
          <p:spPr bwMode="auto">
            <a:xfrm>
              <a:off x="4176" y="105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6" name="Oval 23"/>
            <p:cNvSpPr>
              <a:spLocks noChangeArrowheads="1"/>
            </p:cNvSpPr>
            <p:nvPr/>
          </p:nvSpPr>
          <p:spPr bwMode="auto">
            <a:xfrm>
              <a:off x="4176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7" name="Oval 24"/>
            <p:cNvSpPr>
              <a:spLocks noChangeArrowheads="1"/>
            </p:cNvSpPr>
            <p:nvPr/>
          </p:nvSpPr>
          <p:spPr bwMode="auto">
            <a:xfrm>
              <a:off x="3936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3024" y="192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3024" y="21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8435" name="Rectangle 29"/>
          <p:cNvSpPr>
            <a:spLocks noChangeArrowheads="1"/>
          </p:cNvSpPr>
          <p:nvPr/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</a:rPr>
              <a:t>Bonding properties</a:t>
            </a:r>
          </a:p>
        </p:txBody>
      </p:sp>
      <p:sp>
        <p:nvSpPr>
          <p:cNvPr id="132126" name="Rectangle 3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486400" cy="495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Valence electrons</a:t>
            </a:r>
            <a:r>
              <a:rPr lang="en-US" altLang="en-US" sz="3200" dirty="0"/>
              <a:t> are the electrons in the outermost energy level of an atom.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An element’s chemical properties depend on interactions between valence electrons of different atoms.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eaLnBrk="1" hangingPunct="1"/>
            <a:endParaRPr lang="en-US" sz="3200" u="sng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32127" name="Rectangle 31"/>
          <p:cNvSpPr>
            <a:spLocks noChangeArrowheads="1"/>
          </p:cNvSpPr>
          <p:nvPr/>
        </p:nvSpPr>
        <p:spPr bwMode="auto">
          <a:xfrm>
            <a:off x="6019800" y="5532438"/>
            <a:ext cx="2514600" cy="885825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600" b="1">
                <a:solidFill>
                  <a:srgbClr val="0F116A"/>
                </a:solidFill>
              </a:rPr>
              <a:t>How does this 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atom behave?</a:t>
            </a:r>
          </a:p>
        </p:txBody>
      </p:sp>
    </p:spTree>
    <p:extLst>
      <p:ext uri="{BB962C8B-B14F-4D97-AF65-F5344CB8AC3E}">
        <p14:creationId xmlns:p14="http://schemas.microsoft.com/office/powerpoint/2010/main" val="2815392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7"/>
          <p:cNvGrpSpPr>
            <a:grpSpLocks/>
          </p:cNvGrpSpPr>
          <p:nvPr/>
        </p:nvGrpSpPr>
        <p:grpSpPr bwMode="auto">
          <a:xfrm>
            <a:off x="838200" y="1643761"/>
            <a:ext cx="3276600" cy="3352800"/>
            <a:chOff x="3312" y="1344"/>
            <a:chExt cx="2064" cy="2112"/>
          </a:xfrm>
        </p:grpSpPr>
        <p:sp>
          <p:nvSpPr>
            <p:cNvPr id="20506" name="Oval 28"/>
            <p:cNvSpPr>
              <a:spLocks noChangeArrowheads="1"/>
            </p:cNvSpPr>
            <p:nvPr/>
          </p:nvSpPr>
          <p:spPr bwMode="auto">
            <a:xfrm>
              <a:off x="4128" y="2208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7" name="Oval 29"/>
            <p:cNvSpPr>
              <a:spLocks noChangeArrowheads="1"/>
            </p:cNvSpPr>
            <p:nvPr/>
          </p:nvSpPr>
          <p:spPr bwMode="auto">
            <a:xfrm>
              <a:off x="3888" y="1968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8" name="Oval 30"/>
            <p:cNvSpPr>
              <a:spLocks noChangeArrowheads="1"/>
            </p:cNvSpPr>
            <p:nvPr/>
          </p:nvSpPr>
          <p:spPr bwMode="auto">
            <a:xfrm>
              <a:off x="3600" y="1680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9" name="Oval 31"/>
            <p:cNvSpPr>
              <a:spLocks noChangeArrowheads="1"/>
            </p:cNvSpPr>
            <p:nvPr/>
          </p:nvSpPr>
          <p:spPr bwMode="auto">
            <a:xfrm>
              <a:off x="4224" y="187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0" name="Oval 32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1" name="Oval 33"/>
            <p:cNvSpPr>
              <a:spLocks noChangeArrowheads="1"/>
            </p:cNvSpPr>
            <p:nvPr/>
          </p:nvSpPr>
          <p:spPr bwMode="auto">
            <a:xfrm>
              <a:off x="4128" y="163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2" name="Oval 34"/>
            <p:cNvSpPr>
              <a:spLocks noChangeArrowheads="1"/>
            </p:cNvSpPr>
            <p:nvPr/>
          </p:nvSpPr>
          <p:spPr bwMode="auto">
            <a:xfrm>
              <a:off x="4368" y="163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3" name="Oval 35"/>
            <p:cNvSpPr>
              <a:spLocks noChangeArrowheads="1"/>
            </p:cNvSpPr>
            <p:nvPr/>
          </p:nvSpPr>
          <p:spPr bwMode="auto">
            <a:xfrm>
              <a:off x="4368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4" name="Oval 36"/>
            <p:cNvSpPr>
              <a:spLocks noChangeArrowheads="1"/>
            </p:cNvSpPr>
            <p:nvPr/>
          </p:nvSpPr>
          <p:spPr bwMode="auto">
            <a:xfrm>
              <a:off x="4128" y="302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5" name="Oval 37"/>
            <p:cNvSpPr>
              <a:spLocks noChangeArrowheads="1"/>
            </p:cNvSpPr>
            <p:nvPr/>
          </p:nvSpPr>
          <p:spPr bwMode="auto">
            <a:xfrm>
              <a:off x="3504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6" name="Oval 38"/>
            <p:cNvSpPr>
              <a:spLocks noChangeArrowheads="1"/>
            </p:cNvSpPr>
            <p:nvPr/>
          </p:nvSpPr>
          <p:spPr bwMode="auto">
            <a:xfrm>
              <a:off x="3504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7" name="Oval 39"/>
            <p:cNvSpPr>
              <a:spLocks noChangeArrowheads="1"/>
            </p:cNvSpPr>
            <p:nvPr/>
          </p:nvSpPr>
          <p:spPr bwMode="auto">
            <a:xfrm>
              <a:off x="4944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8" name="Oval 40"/>
            <p:cNvSpPr>
              <a:spLocks noChangeArrowheads="1"/>
            </p:cNvSpPr>
            <p:nvPr/>
          </p:nvSpPr>
          <p:spPr bwMode="auto">
            <a:xfrm>
              <a:off x="4944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19" name="Oval 41"/>
            <p:cNvSpPr>
              <a:spLocks noChangeArrowheads="1"/>
            </p:cNvSpPr>
            <p:nvPr/>
          </p:nvSpPr>
          <p:spPr bwMode="auto">
            <a:xfrm>
              <a:off x="3312" y="1392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0" name="Oval 42"/>
            <p:cNvSpPr>
              <a:spLocks noChangeArrowheads="1"/>
            </p:cNvSpPr>
            <p:nvPr/>
          </p:nvSpPr>
          <p:spPr bwMode="auto">
            <a:xfrm>
              <a:off x="5232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1" name="Oval 43"/>
            <p:cNvSpPr>
              <a:spLocks noChangeArrowheads="1"/>
            </p:cNvSpPr>
            <p:nvPr/>
          </p:nvSpPr>
          <p:spPr bwMode="auto">
            <a:xfrm>
              <a:off x="5232" y="24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2" name="Oval 44"/>
            <p:cNvSpPr>
              <a:spLocks noChangeArrowheads="1"/>
            </p:cNvSpPr>
            <p:nvPr/>
          </p:nvSpPr>
          <p:spPr bwMode="auto">
            <a:xfrm>
              <a:off x="4128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3" name="Oval 45"/>
            <p:cNvSpPr>
              <a:spLocks noChangeArrowheads="1"/>
            </p:cNvSpPr>
            <p:nvPr/>
          </p:nvSpPr>
          <p:spPr bwMode="auto">
            <a:xfrm>
              <a:off x="4368" y="134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4" name="Oval 46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5" name="Oval 47"/>
            <p:cNvSpPr>
              <a:spLocks noChangeArrowheads="1"/>
            </p:cNvSpPr>
            <p:nvPr/>
          </p:nvSpPr>
          <p:spPr bwMode="auto">
            <a:xfrm>
              <a:off x="4128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0485" name="Group 90"/>
          <p:cNvGrpSpPr>
            <a:grpSpLocks/>
          </p:cNvGrpSpPr>
          <p:nvPr/>
        </p:nvGrpSpPr>
        <p:grpSpPr bwMode="auto">
          <a:xfrm>
            <a:off x="5334000" y="1491361"/>
            <a:ext cx="3200400" cy="3276600"/>
            <a:chOff x="3344" y="1968"/>
            <a:chExt cx="2016" cy="2064"/>
          </a:xfrm>
        </p:grpSpPr>
        <p:sp>
          <p:nvSpPr>
            <p:cNvPr id="20490" name="Oval 70"/>
            <p:cNvSpPr>
              <a:spLocks noChangeArrowheads="1"/>
            </p:cNvSpPr>
            <p:nvPr/>
          </p:nvSpPr>
          <p:spPr bwMode="auto">
            <a:xfrm>
              <a:off x="4160" y="2784"/>
              <a:ext cx="384" cy="384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1" name="Oval 71"/>
            <p:cNvSpPr>
              <a:spLocks noChangeArrowheads="1"/>
            </p:cNvSpPr>
            <p:nvPr/>
          </p:nvSpPr>
          <p:spPr bwMode="auto">
            <a:xfrm>
              <a:off x="3920" y="2544"/>
              <a:ext cx="864" cy="864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2" name="Oval 72"/>
            <p:cNvSpPr>
              <a:spLocks noChangeArrowheads="1"/>
            </p:cNvSpPr>
            <p:nvPr/>
          </p:nvSpPr>
          <p:spPr bwMode="auto">
            <a:xfrm>
              <a:off x="3632" y="2256"/>
              <a:ext cx="1440" cy="1440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3" name="Oval 73"/>
            <p:cNvSpPr>
              <a:spLocks noChangeArrowheads="1"/>
            </p:cNvSpPr>
            <p:nvPr/>
          </p:nvSpPr>
          <p:spPr bwMode="auto">
            <a:xfrm>
              <a:off x="4256" y="244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4" name="Oval 74"/>
            <p:cNvSpPr>
              <a:spLocks noChangeArrowheads="1"/>
            </p:cNvSpPr>
            <p:nvPr/>
          </p:nvSpPr>
          <p:spPr bwMode="auto">
            <a:xfrm>
              <a:off x="4256" y="331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5" name="Oval 75"/>
            <p:cNvSpPr>
              <a:spLocks noChangeArrowheads="1"/>
            </p:cNvSpPr>
            <p:nvPr/>
          </p:nvSpPr>
          <p:spPr bwMode="auto">
            <a:xfrm>
              <a:off x="4160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6" name="Oval 76"/>
            <p:cNvSpPr>
              <a:spLocks noChangeArrowheads="1"/>
            </p:cNvSpPr>
            <p:nvPr/>
          </p:nvSpPr>
          <p:spPr bwMode="auto">
            <a:xfrm>
              <a:off x="4400" y="220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7" name="Oval 77"/>
            <p:cNvSpPr>
              <a:spLocks noChangeArrowheads="1"/>
            </p:cNvSpPr>
            <p:nvPr/>
          </p:nvSpPr>
          <p:spPr bwMode="auto">
            <a:xfrm>
              <a:off x="4400" y="36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8" name="Oval 78"/>
            <p:cNvSpPr>
              <a:spLocks noChangeArrowheads="1"/>
            </p:cNvSpPr>
            <p:nvPr/>
          </p:nvSpPr>
          <p:spPr bwMode="auto">
            <a:xfrm>
              <a:off x="4160" y="3600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499" name="Oval 79"/>
            <p:cNvSpPr>
              <a:spLocks noChangeArrowheads="1"/>
            </p:cNvSpPr>
            <p:nvPr/>
          </p:nvSpPr>
          <p:spPr bwMode="auto">
            <a:xfrm>
              <a:off x="3536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0" name="Oval 80"/>
            <p:cNvSpPr>
              <a:spLocks noChangeArrowheads="1"/>
            </p:cNvSpPr>
            <p:nvPr/>
          </p:nvSpPr>
          <p:spPr bwMode="auto">
            <a:xfrm>
              <a:off x="3536" y="297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1" name="Oval 81"/>
            <p:cNvSpPr>
              <a:spLocks noChangeArrowheads="1"/>
            </p:cNvSpPr>
            <p:nvPr/>
          </p:nvSpPr>
          <p:spPr bwMode="auto">
            <a:xfrm>
              <a:off x="4976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2" name="Oval 82"/>
            <p:cNvSpPr>
              <a:spLocks noChangeArrowheads="1"/>
            </p:cNvSpPr>
            <p:nvPr/>
          </p:nvSpPr>
          <p:spPr bwMode="auto">
            <a:xfrm>
              <a:off x="4976" y="2976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3" name="Oval 83"/>
            <p:cNvSpPr>
              <a:spLocks noChangeArrowheads="1"/>
            </p:cNvSpPr>
            <p:nvPr/>
          </p:nvSpPr>
          <p:spPr bwMode="auto">
            <a:xfrm>
              <a:off x="3344" y="1968"/>
              <a:ext cx="2016" cy="2016"/>
            </a:xfrm>
            <a:prstGeom prst="ellipse">
              <a:avLst/>
            </a:prstGeom>
            <a:noFill/>
            <a:ln w="22225">
              <a:solidFill>
                <a:srgbClr val="0F11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4" name="Oval 88"/>
            <p:cNvSpPr>
              <a:spLocks noChangeArrowheads="1"/>
            </p:cNvSpPr>
            <p:nvPr/>
          </p:nvSpPr>
          <p:spPr bwMode="auto">
            <a:xfrm>
              <a:off x="4400" y="388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05" name="Oval 89"/>
            <p:cNvSpPr>
              <a:spLocks noChangeArrowheads="1"/>
            </p:cNvSpPr>
            <p:nvPr/>
          </p:nvSpPr>
          <p:spPr bwMode="auto">
            <a:xfrm>
              <a:off x="4160" y="388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03871" name="Rectangle 95"/>
          <p:cNvSpPr>
            <a:spLocks noChangeArrowheads="1"/>
          </p:cNvSpPr>
          <p:nvPr/>
        </p:nvSpPr>
        <p:spPr bwMode="auto">
          <a:xfrm>
            <a:off x="579558" y="5404618"/>
            <a:ext cx="3717684" cy="707886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F116A"/>
                </a:solidFill>
              </a:rPr>
              <a:t>How does this atom behave</a:t>
            </a:r>
            <a:r>
              <a:rPr lang="en-US" sz="2000" b="1" dirty="0" smtClean="0">
                <a:solidFill>
                  <a:srgbClr val="0F116A"/>
                </a:solidFill>
              </a:rPr>
              <a:t>?</a:t>
            </a:r>
          </a:p>
          <a:p>
            <a:pPr algn="ctr"/>
            <a:r>
              <a:rPr lang="en-US" sz="2000" b="1" dirty="0" smtClean="0">
                <a:solidFill>
                  <a:srgbClr val="0F116A"/>
                </a:solidFill>
              </a:rPr>
              <a:t>Is it oxidizing or reducing?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203872" name="Rectangle 96"/>
          <p:cNvSpPr>
            <a:spLocks noChangeArrowheads="1"/>
          </p:cNvSpPr>
          <p:nvPr/>
        </p:nvSpPr>
        <p:spPr bwMode="auto">
          <a:xfrm>
            <a:off x="5075358" y="5409381"/>
            <a:ext cx="3717684" cy="707886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F116A"/>
                </a:solidFill>
              </a:rPr>
              <a:t>How does this atom behave</a:t>
            </a:r>
            <a:r>
              <a:rPr lang="en-US" sz="2000" b="1" dirty="0" smtClean="0">
                <a:solidFill>
                  <a:srgbClr val="0F116A"/>
                </a:solidFill>
              </a:rPr>
              <a:t>?</a:t>
            </a:r>
          </a:p>
          <a:p>
            <a:pPr algn="ctr"/>
            <a:r>
              <a:rPr lang="en-US" sz="2000" b="1" dirty="0">
                <a:solidFill>
                  <a:srgbClr val="0F116A"/>
                </a:solidFill>
              </a:rPr>
              <a:t>Is it oxidizing or reducing</a:t>
            </a:r>
            <a:r>
              <a:rPr lang="en-US" sz="2000" b="1" dirty="0" smtClean="0">
                <a:solidFill>
                  <a:srgbClr val="0F116A"/>
                </a:solidFill>
              </a:rPr>
              <a:t>?</a:t>
            </a:r>
            <a:endParaRPr lang="en-US" sz="2000" b="1" dirty="0">
              <a:solidFill>
                <a:srgbClr val="0F116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" y="990600"/>
            <a:ext cx="9144000" cy="646331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5400" y="2286000"/>
            <a:ext cx="8813800" cy="2590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The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Periodic Table</a:t>
            </a:r>
            <a:r>
              <a:rPr lang="en-US" altLang="en-US" sz="2800" dirty="0" smtClean="0"/>
              <a:t> arranges all elements according to their atomic number.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The table identifies elements with similar chemical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08846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Elements &amp; their valence shells</a:t>
            </a:r>
          </a:p>
        </p:txBody>
      </p:sp>
      <p:pic>
        <p:nvPicPr>
          <p:cNvPr id="2253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"/>
          <a:stretch>
            <a:fillRect/>
          </a:stretch>
        </p:blipFill>
        <p:spPr bwMode="auto">
          <a:xfrm>
            <a:off x="152400" y="13716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102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71700" y="1600200"/>
            <a:ext cx="5486400" cy="1020763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0"/>
              <a:buNone/>
            </a:pPr>
            <a:r>
              <a:rPr lang="en-US" sz="2800" b="1">
                <a:solidFill>
                  <a:srgbClr val="0F116A"/>
                </a:solidFill>
              </a:rPr>
              <a:t>Elements in the </a:t>
            </a:r>
            <a:r>
              <a:rPr lang="en-US" sz="2800" b="1" u="sng">
                <a:solidFill>
                  <a:srgbClr val="CC0000"/>
                </a:solidFill>
              </a:rPr>
              <a:t>same row</a:t>
            </a:r>
            <a:r>
              <a:rPr lang="en-US" sz="2800" b="1">
                <a:solidFill>
                  <a:srgbClr val="0F116A"/>
                </a:solidFill>
              </a:rPr>
              <a:t> have the same </a:t>
            </a:r>
            <a:r>
              <a:rPr lang="en-US" sz="2800" b="1" u="sng">
                <a:solidFill>
                  <a:srgbClr val="CC0000"/>
                </a:solidFill>
              </a:rPr>
              <a:t>number of shells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128012" name="Rectangle 1036"/>
          <p:cNvSpPr>
            <a:spLocks noChangeArrowheads="1"/>
          </p:cNvSpPr>
          <p:nvPr/>
        </p:nvSpPr>
        <p:spPr bwMode="auto">
          <a:xfrm>
            <a:off x="254000" y="3044825"/>
            <a:ext cx="8670925" cy="15557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013" name="Rectangle 1037"/>
          <p:cNvSpPr>
            <a:spLocks noChangeArrowheads="1"/>
          </p:cNvSpPr>
          <p:nvPr/>
        </p:nvSpPr>
        <p:spPr bwMode="auto">
          <a:xfrm>
            <a:off x="254000" y="4592638"/>
            <a:ext cx="8670925" cy="15017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8014" name="Rectangle 103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173163" y="5975350"/>
            <a:ext cx="6875462" cy="7762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0"/>
              <a:buNone/>
            </a:pPr>
            <a:r>
              <a:rPr lang="en-US" b="1" dirty="0">
                <a:solidFill>
                  <a:srgbClr val="FF0000"/>
                </a:solidFill>
              </a:rPr>
              <a:t>Moving from left to right, each element has a sequential addition of electrons (&amp; protons)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>
                <a:latin typeface="Arial" charset="0"/>
              </a:rPr>
              <a:t>Life requires ~25 chemical elements</a:t>
            </a:r>
          </a:p>
        </p:txBody>
      </p:sp>
      <p:sp>
        <p:nvSpPr>
          <p:cNvPr id="121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848600" cy="5227638"/>
          </a:xfrm>
        </p:spPr>
        <p:txBody>
          <a:bodyPr/>
          <a:lstStyle/>
          <a:p>
            <a:pPr defTabSz="684213" eaLnBrk="1" hangingPunct="1"/>
            <a:r>
              <a:rPr lang="en-US" dirty="0">
                <a:latin typeface="Arial" charset="0"/>
              </a:rPr>
              <a:t>About 25 elements are essential for life</a:t>
            </a:r>
          </a:p>
          <a:p>
            <a:pPr lvl="1" defTabSz="684213" eaLnBrk="1" hangingPunct="1"/>
            <a:r>
              <a:rPr lang="en-US" dirty="0">
                <a:solidFill>
                  <a:srgbClr val="0F116A"/>
                </a:solidFill>
                <a:latin typeface="Arial" charset="0"/>
              </a:rPr>
              <a:t>Four elements make up 96% of living matter: </a:t>
            </a:r>
          </a:p>
          <a:p>
            <a:pPr lvl="2" defTabSz="684213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carbon (C)	</a:t>
            </a:r>
            <a:r>
              <a:rPr lang="en-US" sz="2600" dirty="0">
                <a:latin typeface="Arial" charset="0"/>
              </a:rPr>
              <a:t>	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hydrogen (H)</a:t>
            </a:r>
            <a:endParaRPr lang="en-US" sz="2600" dirty="0">
              <a:latin typeface="Arial" charset="0"/>
            </a:endParaRPr>
          </a:p>
          <a:p>
            <a:pPr lvl="2" defTabSz="684213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oxygen (O)</a:t>
            </a:r>
            <a:r>
              <a:rPr lang="en-US" sz="2600" dirty="0">
                <a:latin typeface="Arial" charset="0"/>
              </a:rPr>
              <a:t>	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nitrogen (N)</a:t>
            </a:r>
          </a:p>
          <a:p>
            <a:pPr lvl="1" defTabSz="684213" eaLnBrk="1" hangingPunct="1"/>
            <a:r>
              <a:rPr lang="en-US" dirty="0">
                <a:solidFill>
                  <a:srgbClr val="0F116A"/>
                </a:solidFill>
                <a:latin typeface="Arial" charset="0"/>
              </a:rPr>
              <a:t>Four elements make up most of remaining 4%:</a:t>
            </a:r>
            <a:r>
              <a:rPr lang="en-US" sz="3200" dirty="0">
                <a:solidFill>
                  <a:srgbClr val="0F116A"/>
                </a:solidFill>
                <a:latin typeface="Arial" charset="0"/>
              </a:rPr>
              <a:t> </a:t>
            </a:r>
          </a:p>
          <a:p>
            <a:pPr lvl="2" defTabSz="684213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>
                <a:latin typeface="Arial" charset="0"/>
              </a:rPr>
              <a:t> </a:t>
            </a:r>
            <a:r>
              <a:rPr lang="en-US" sz="2600">
                <a:solidFill>
                  <a:schemeClr val="tx2"/>
                </a:solidFill>
                <a:latin typeface="Arial" charset="0"/>
              </a:rPr>
              <a:t>phosphorus (P</a:t>
            </a:r>
            <a:r>
              <a:rPr lang="en-US" sz="2600" smtClean="0">
                <a:solidFill>
                  <a:schemeClr val="tx2"/>
                </a:solidFill>
                <a:latin typeface="Arial" charset="0"/>
              </a:rPr>
              <a:t>)	</a:t>
            </a:r>
            <a:r>
              <a:rPr lang="en-US" sz="2600">
                <a:latin typeface="Arial" charset="0"/>
              </a:rPr>
              <a:t>	</a:t>
            </a:r>
            <a:r>
              <a:rPr lang="en-US" sz="260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>
                <a:latin typeface="Arial" charset="0"/>
              </a:rPr>
              <a:t> </a:t>
            </a:r>
            <a:r>
              <a:rPr lang="en-US" sz="2600">
                <a:solidFill>
                  <a:schemeClr val="tx2"/>
                </a:solidFill>
                <a:latin typeface="Arial" charset="0"/>
              </a:rPr>
              <a:t>calcium (Ca)</a:t>
            </a:r>
          </a:p>
          <a:p>
            <a:pPr lvl="2" defTabSz="684213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sulfur (S)	</a:t>
            </a:r>
            <a:r>
              <a:rPr lang="en-US" sz="2600" dirty="0">
                <a:latin typeface="Arial" charset="0"/>
              </a:rPr>
              <a:t> 	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•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charset="0"/>
              </a:rPr>
              <a:t>potassium (K)</a:t>
            </a:r>
            <a:endParaRPr lang="en-US" sz="2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Elements &amp; their valence shells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"/>
          <a:stretch>
            <a:fillRect/>
          </a:stretch>
        </p:blipFill>
        <p:spPr bwMode="auto">
          <a:xfrm>
            <a:off x="152400" y="13716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71700" y="1427163"/>
            <a:ext cx="5486400" cy="1392237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0"/>
              <a:buNone/>
            </a:pPr>
            <a:r>
              <a:rPr lang="en-US" sz="2800" b="1">
                <a:solidFill>
                  <a:srgbClr val="0F116A"/>
                </a:solidFill>
              </a:rPr>
              <a:t>Elements in the same </a:t>
            </a:r>
            <a:r>
              <a:rPr lang="en-US" sz="2800" b="1" u="sng">
                <a:solidFill>
                  <a:srgbClr val="CC0000"/>
                </a:solidFill>
              </a:rPr>
              <a:t>column</a:t>
            </a:r>
            <a:r>
              <a:rPr lang="en-US" sz="2800" b="1">
                <a:solidFill>
                  <a:srgbClr val="0F116A"/>
                </a:solidFill>
              </a:rPr>
              <a:t> have the </a:t>
            </a:r>
            <a:r>
              <a:rPr lang="en-US" sz="2800" b="1" u="sng">
                <a:solidFill>
                  <a:srgbClr val="CC0000"/>
                </a:solidFill>
              </a:rPr>
              <a:t>same valence</a:t>
            </a:r>
            <a:r>
              <a:rPr lang="en-US" sz="2800" b="1">
                <a:solidFill>
                  <a:srgbClr val="0F116A"/>
                </a:solidFill>
              </a:rPr>
              <a:t> &amp; </a:t>
            </a:r>
            <a:r>
              <a:rPr lang="en-US" sz="2800" b="1" u="sng">
                <a:solidFill>
                  <a:srgbClr val="CC0000"/>
                </a:solidFill>
              </a:rPr>
              <a:t>similar chemical properties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7986713" y="1524000"/>
            <a:ext cx="960437" cy="4572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914400" y="1524000"/>
            <a:ext cx="960438" cy="4572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965950" y="3048000"/>
            <a:ext cx="1004888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5988050" y="3048000"/>
            <a:ext cx="960438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897063" y="3048000"/>
            <a:ext cx="1000125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50" name="Group 34"/>
          <p:cNvGrpSpPr>
            <a:grpSpLocks/>
          </p:cNvGrpSpPr>
          <p:nvPr/>
        </p:nvGrpSpPr>
        <p:grpSpPr bwMode="auto">
          <a:xfrm>
            <a:off x="0" y="4632325"/>
            <a:ext cx="4065588" cy="2225675"/>
            <a:chOff x="0" y="2918"/>
            <a:chExt cx="2561" cy="1402"/>
          </a:xfrm>
        </p:grpSpPr>
        <p:pic>
          <p:nvPicPr>
            <p:cNvPr id="31755" name="Picture 27" descr="02_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0" b="19501"/>
            <a:stretch>
              <a:fillRect/>
            </a:stretch>
          </p:blipFill>
          <p:spPr bwMode="auto">
            <a:xfrm>
              <a:off x="0" y="2918"/>
              <a:ext cx="2561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756" name="Rectangle 28"/>
            <p:cNvSpPr>
              <a:spLocks noChangeArrowheads="1"/>
            </p:cNvSpPr>
            <p:nvPr/>
          </p:nvSpPr>
          <p:spPr bwMode="auto">
            <a:xfrm>
              <a:off x="1523" y="296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</p:grpSp>
      <p:grpSp>
        <p:nvGrpSpPr>
          <p:cNvPr id="137249" name="Group 33"/>
          <p:cNvGrpSpPr>
            <a:grpSpLocks/>
          </p:cNvGrpSpPr>
          <p:nvPr/>
        </p:nvGrpSpPr>
        <p:grpSpPr bwMode="auto">
          <a:xfrm>
            <a:off x="5116513" y="4535488"/>
            <a:ext cx="4024312" cy="2322512"/>
            <a:chOff x="3223" y="2857"/>
            <a:chExt cx="2535" cy="1463"/>
          </a:xfrm>
        </p:grpSpPr>
        <p:pic>
          <p:nvPicPr>
            <p:cNvPr id="31752" name="Picture 30" descr="02_1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" t="7500" r="5624" b="22501"/>
            <a:stretch>
              <a:fillRect/>
            </a:stretch>
          </p:blipFill>
          <p:spPr bwMode="auto">
            <a:xfrm>
              <a:off x="3223" y="2857"/>
              <a:ext cx="2535" cy="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753" name="Rectangle 31"/>
            <p:cNvSpPr>
              <a:spLocks noChangeArrowheads="1"/>
            </p:cNvSpPr>
            <p:nvPr/>
          </p:nvSpPr>
          <p:spPr bwMode="auto">
            <a:xfrm>
              <a:off x="4468" y="326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  <p:sp>
          <p:nvSpPr>
            <p:cNvPr id="31754" name="Rectangle 32"/>
            <p:cNvSpPr>
              <a:spLocks noChangeArrowheads="1"/>
            </p:cNvSpPr>
            <p:nvPr/>
          </p:nvSpPr>
          <p:spPr bwMode="auto">
            <a:xfrm>
              <a:off x="4468" y="384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</p:grp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0960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Chemical reactivity</a:t>
            </a:r>
          </a:p>
        </p:txBody>
      </p:sp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7543800" cy="2182813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/>
            <a:r>
              <a:rPr lang="en-US" altLang="en-US" sz="2800" b="1" dirty="0">
                <a:solidFill>
                  <a:srgbClr val="FF0000"/>
                </a:solidFill>
              </a:rPr>
              <a:t>Octet rule</a:t>
            </a:r>
            <a:r>
              <a:rPr lang="en-US" altLang="en-US" sz="2800" dirty="0"/>
              <a:t>: Atoms tend to establish completely-full outer energy levels.</a:t>
            </a:r>
          </a:p>
          <a:p>
            <a:pPr marL="609600" indent="-609600" eaLnBrk="1" hangingPunct="1"/>
            <a:endParaRPr lang="en-US" altLang="en-US" sz="2800" dirty="0"/>
          </a:p>
          <a:p>
            <a:pPr marL="609600" indent="-609600" eaLnBrk="1" hangingPunct="1"/>
            <a:r>
              <a:rPr lang="en-US" altLang="en-US" sz="2800" dirty="0"/>
              <a:t>Atoms with full energy levels are less reactive than atoms with unfilled energy levels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841375" y="3568700"/>
            <a:ext cx="7891463" cy="54927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CC0000"/>
                </a:solidFill>
              </a:rPr>
              <a:t>This tendency drives chemical reactions…</a:t>
            </a: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2133600" y="4191000"/>
            <a:ext cx="3551237" cy="54927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CC0000"/>
                </a:solidFill>
              </a:rPr>
              <a:t>and creates bonds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048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Valence electrons</a:t>
            </a:r>
            <a:r>
              <a:rPr lang="en-US" sz="1600" dirty="0">
                <a:solidFill>
                  <a:srgbClr val="0000FF"/>
                </a:solidFill>
              </a:rPr>
              <a:t> are those in the outermost shell, or </a:t>
            </a:r>
            <a:r>
              <a:rPr lang="en-US" sz="1600" b="1" dirty="0">
                <a:solidFill>
                  <a:srgbClr val="0000FF"/>
                </a:solidFill>
              </a:rPr>
              <a:t>valence shell</a:t>
            </a:r>
          </a:p>
        </p:txBody>
      </p:sp>
    </p:spTree>
    <p:extLst>
      <p:ext uri="{BB962C8B-B14F-4D97-AF65-F5344CB8AC3E}">
        <p14:creationId xmlns:p14="http://schemas.microsoft.com/office/powerpoint/2010/main" val="7708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05" name="Group 13"/>
          <p:cNvGrpSpPr>
            <a:grpSpLocks/>
          </p:cNvGrpSpPr>
          <p:nvPr/>
        </p:nvGrpSpPr>
        <p:grpSpPr bwMode="auto">
          <a:xfrm>
            <a:off x="5943599" y="3781425"/>
            <a:ext cx="3038475" cy="2911475"/>
            <a:chOff x="3123" y="2382"/>
            <a:chExt cx="2535" cy="1834"/>
          </a:xfrm>
        </p:grpSpPr>
        <p:grpSp>
          <p:nvGrpSpPr>
            <p:cNvPr id="34827" name="Group 4"/>
            <p:cNvGrpSpPr>
              <a:grpSpLocks/>
            </p:cNvGrpSpPr>
            <p:nvPr/>
          </p:nvGrpSpPr>
          <p:grpSpPr bwMode="auto">
            <a:xfrm>
              <a:off x="3123" y="2537"/>
              <a:ext cx="2535" cy="1463"/>
              <a:chOff x="3223" y="2857"/>
              <a:chExt cx="2535" cy="1463"/>
            </a:xfrm>
          </p:grpSpPr>
          <p:pic>
            <p:nvPicPr>
              <p:cNvPr id="34830" name="Picture 5" descr="02_10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5" t="7500" r="5624" b="22501"/>
              <a:stretch>
                <a:fillRect/>
              </a:stretch>
            </p:blipFill>
            <p:spPr bwMode="auto">
              <a:xfrm>
                <a:off x="3223" y="2857"/>
                <a:ext cx="2535" cy="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4831" name="Rectangle 6"/>
              <p:cNvSpPr>
                <a:spLocks noChangeArrowheads="1"/>
              </p:cNvSpPr>
              <p:nvPr/>
            </p:nvSpPr>
            <p:spPr bwMode="auto">
              <a:xfrm>
                <a:off x="4468" y="3260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–</a:t>
                </a:r>
                <a:endParaRPr lang="en-US" sz="1400" b="1"/>
              </a:p>
            </p:txBody>
          </p:sp>
          <p:sp>
            <p:nvSpPr>
              <p:cNvPr id="34832" name="Rectangle 7"/>
              <p:cNvSpPr>
                <a:spLocks noChangeArrowheads="1"/>
              </p:cNvSpPr>
              <p:nvPr/>
            </p:nvSpPr>
            <p:spPr bwMode="auto">
              <a:xfrm>
                <a:off x="4468" y="3844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</a:rPr>
                  <a:t>–</a:t>
                </a:r>
                <a:endParaRPr lang="en-US" sz="1400" b="1" dirty="0"/>
              </a:p>
            </p:txBody>
          </p:sp>
        </p:grp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3566" y="3986"/>
              <a:ext cx="165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 (hydrogen gas)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3612" y="2382"/>
              <a:ext cx="1556" cy="269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CC0000"/>
                  </a:solidFill>
                </a:rPr>
                <a:t>Covalent bond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276225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Bonds in Biology</a:t>
            </a:r>
          </a:p>
        </p:txBody>
      </p:sp>
      <p:sp>
        <p:nvSpPr>
          <p:cNvPr id="238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344613"/>
            <a:ext cx="6715125" cy="52451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Bonds between molecules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hydrogen bonds</a:t>
            </a:r>
          </a:p>
          <a:p>
            <a:pPr marL="1371600" lvl="2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attraction between + and –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hydrophobic</a:t>
            </a:r>
            <a:r>
              <a:rPr lang="en-US" sz="2800" dirty="0">
                <a:latin typeface="Arial" charset="0"/>
              </a:rPr>
              <a:t> &amp; </a:t>
            </a: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hydrophilic</a:t>
            </a:r>
            <a:r>
              <a:rPr lang="en-US" sz="2800" dirty="0">
                <a:latin typeface="Arial" charset="0"/>
              </a:rPr>
              <a:t> interactions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van </a:t>
            </a:r>
            <a:r>
              <a:rPr lang="en-US" sz="2800" dirty="0" err="1">
                <a:latin typeface="Arial" charset="0"/>
              </a:rPr>
              <a:t>derWaals</a:t>
            </a:r>
            <a:r>
              <a:rPr lang="en-US" sz="2800" dirty="0">
                <a:latin typeface="Arial" charset="0"/>
              </a:rPr>
              <a:t> forces</a:t>
            </a:r>
          </a:p>
          <a:p>
            <a:pPr lvl="1" eaLnBrk="1" hangingPunct="1"/>
            <a:endParaRPr lang="en-US" sz="2800" dirty="0">
              <a:latin typeface="Arial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 charset="0"/>
              </a:rPr>
              <a:t>Bonds between atoms</a:t>
            </a: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covalent bonds</a:t>
            </a:r>
            <a:r>
              <a:rPr lang="en-US" sz="2800" dirty="0">
                <a:latin typeface="Arial" charset="0"/>
              </a:rPr>
              <a:t> share electrons</a:t>
            </a:r>
            <a:endParaRPr lang="en-US" sz="2800" u="sng" dirty="0">
              <a:solidFill>
                <a:srgbClr val="CC0000"/>
              </a:solidFill>
              <a:latin typeface="Arial" charset="0"/>
            </a:endParaRPr>
          </a:p>
          <a:p>
            <a:pPr marL="914400" lvl="1" indent="-457200" eaLnBrk="1" hangingPunct="1">
              <a:buFont typeface="Arial"/>
              <a:buChar char="•"/>
            </a:pPr>
            <a:r>
              <a:rPr lang="en-US" sz="2800" u="sng" dirty="0">
                <a:solidFill>
                  <a:srgbClr val="CC0000"/>
                </a:solidFill>
                <a:latin typeface="Arial" charset="0"/>
              </a:rPr>
              <a:t>Ionic </a:t>
            </a:r>
            <a:r>
              <a:rPr lang="en-US" sz="2800" dirty="0">
                <a:latin typeface="Arial" charset="0"/>
              </a:rPr>
              <a:t>transfer electrons</a:t>
            </a:r>
          </a:p>
        </p:txBody>
      </p:sp>
      <p:grpSp>
        <p:nvGrpSpPr>
          <p:cNvPr id="238608" name="Group 16"/>
          <p:cNvGrpSpPr>
            <a:grpSpLocks/>
          </p:cNvGrpSpPr>
          <p:nvPr/>
        </p:nvGrpSpPr>
        <p:grpSpPr bwMode="auto">
          <a:xfrm>
            <a:off x="6335713" y="381000"/>
            <a:ext cx="2627312" cy="3235325"/>
            <a:chOff x="3991" y="240"/>
            <a:chExt cx="1655" cy="2038"/>
          </a:xfrm>
        </p:grpSpPr>
        <p:grpSp>
          <p:nvGrpSpPr>
            <p:cNvPr id="34822" name="Group 12"/>
            <p:cNvGrpSpPr>
              <a:grpSpLocks/>
            </p:cNvGrpSpPr>
            <p:nvPr/>
          </p:nvGrpSpPr>
          <p:grpSpPr bwMode="auto">
            <a:xfrm>
              <a:off x="3991" y="240"/>
              <a:ext cx="1655" cy="2038"/>
              <a:chOff x="3991" y="240"/>
              <a:chExt cx="1655" cy="2038"/>
            </a:xfrm>
          </p:grpSpPr>
          <p:pic>
            <p:nvPicPr>
              <p:cNvPr id="34825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5" y="528"/>
                <a:ext cx="1306" cy="17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Rectangle 11"/>
              <p:cNvSpPr>
                <a:spLocks noChangeArrowheads="1"/>
              </p:cNvSpPr>
              <p:nvPr/>
            </p:nvSpPr>
            <p:spPr bwMode="auto">
              <a:xfrm>
                <a:off x="3991" y="240"/>
                <a:ext cx="1655" cy="269"/>
              </a:xfrm>
              <a:prstGeom prst="rect">
                <a:avLst/>
              </a:prstGeom>
              <a:solidFill>
                <a:srgbClr val="FFC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</a:rPr>
                  <a:t>Hydrogen bond</a:t>
                </a:r>
              </a:p>
            </p:txBody>
          </p:sp>
        </p:grpSp>
        <p:sp>
          <p:nvSpPr>
            <p:cNvPr id="34823" name="Rectangle 14"/>
            <p:cNvSpPr>
              <a:spLocks noChangeArrowheads="1"/>
            </p:cNvSpPr>
            <p:nvPr/>
          </p:nvSpPr>
          <p:spPr bwMode="auto">
            <a:xfrm>
              <a:off x="5034" y="607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O</a:t>
              </a:r>
            </a:p>
          </p:txBody>
        </p:sp>
        <p:sp>
          <p:nvSpPr>
            <p:cNvPr id="34824" name="Rectangle 15"/>
            <p:cNvSpPr>
              <a:spLocks noChangeArrowheads="1"/>
            </p:cNvSpPr>
            <p:nvPr/>
          </p:nvSpPr>
          <p:spPr bwMode="auto">
            <a:xfrm>
              <a:off x="5034" y="1513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1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Atoms sometimes strip electrons from their bonding partners</a:t>
            </a:r>
          </a:p>
          <a:p>
            <a:r>
              <a:rPr lang="en-US" dirty="0" smtClean="0"/>
              <a:t>An example is the transfer of an electron from sodium to chlorine</a:t>
            </a:r>
          </a:p>
          <a:p>
            <a:r>
              <a:rPr lang="en-US" dirty="0" smtClean="0"/>
              <a:t>After the transfer of an electron, both atoms have charges</a:t>
            </a:r>
          </a:p>
          <a:p>
            <a:r>
              <a:rPr lang="en-US" dirty="0" smtClean="0"/>
              <a:t>A charged atom (or molecule) is called an </a:t>
            </a:r>
            <a:r>
              <a:rPr lang="en-US" b="1" dirty="0" smtClean="0"/>
              <a:t>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 dirty="0">
                <a:solidFill>
                  <a:schemeClr val="tx1"/>
                </a:solidFill>
                <a:latin typeface="Tempus Sans ITC" charset="0"/>
              </a:rPr>
              <a:t>IONIC BONDING</a:t>
            </a:r>
            <a:r>
              <a:rPr lang="en-US" sz="3600" u="sng" dirty="0" smtClean="0">
                <a:solidFill>
                  <a:schemeClr val="tx1"/>
                </a:solidFill>
                <a:latin typeface="Tempus Sans ITC" charset="0"/>
              </a:rPr>
              <a:t>: </a:t>
            </a:r>
            <a:r>
              <a:rPr lang="en-US" sz="3600" dirty="0" smtClean="0">
                <a:solidFill>
                  <a:srgbClr val="0000FF"/>
                </a:solidFill>
                <a:latin typeface="Tempus Sans ITC" charset="0"/>
              </a:rPr>
              <a:t>transfer of electrons</a:t>
            </a:r>
            <a:endParaRPr lang="en-US" sz="3600" dirty="0">
              <a:solidFill>
                <a:srgbClr val="0000FF"/>
              </a:solidFill>
              <a:latin typeface="Tempus Sans ITC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empus Sans ITC" charset="0"/>
              </a:rPr>
              <a:t>Metal-nonmetal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4419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Transfer of electrons always results in a polar bond and a polar molecules.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800600" y="28194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Tempus Sans ITC" charset="0"/>
              </a:rPr>
              <a:t>Cation</a:t>
            </a: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: (+) loss of electrons Na</a:t>
            </a:r>
            <a:r>
              <a:rPr lang="en-US" sz="2400" baseline="30000" dirty="0">
                <a:solidFill>
                  <a:schemeClr val="tx1"/>
                </a:solidFill>
                <a:latin typeface="Tempus Sans ITC" charset="0"/>
              </a:rPr>
              <a:t>+</a:t>
            </a:r>
            <a:endParaRPr lang="en-US" sz="2400" dirty="0">
              <a:solidFill>
                <a:schemeClr val="tx1"/>
              </a:solidFill>
              <a:latin typeface="Tempus Sans ITC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00600" y="43434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Anion (-) gain of electrons </a:t>
            </a:r>
            <a:r>
              <a:rPr lang="en-US" sz="2400" dirty="0" err="1">
                <a:solidFill>
                  <a:schemeClr val="tx1"/>
                </a:solidFill>
                <a:latin typeface="Tempus Sans ITC" charset="0"/>
              </a:rPr>
              <a:t>Cl</a:t>
            </a:r>
            <a:r>
              <a:rPr lang="en-US" sz="2400" baseline="30000" dirty="0">
                <a:solidFill>
                  <a:schemeClr val="tx1"/>
                </a:solidFill>
                <a:latin typeface="Tempus Sans ITC" charset="0"/>
              </a:rPr>
              <a:t>-</a:t>
            </a:r>
            <a:endParaRPr lang="en-US" sz="2400" dirty="0">
              <a:solidFill>
                <a:schemeClr val="tx1"/>
              </a:solidFill>
              <a:latin typeface="Tempus Sans ITC" charset="0"/>
            </a:endParaRPr>
          </a:p>
        </p:txBody>
      </p:sp>
      <p:pic>
        <p:nvPicPr>
          <p:cNvPr id="43015" name="Picture 7" descr="ILo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273603"/>
            <a:ext cx="9525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Supercompressed_electrovale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1828800"/>
            <a:ext cx="412198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791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the transfer of an electron, both atoms have charges</a:t>
            </a:r>
          </a:p>
          <a:p>
            <a:r>
              <a:rPr lang="en-US" dirty="0"/>
              <a:t>A charged atom (or molecule) is called an </a:t>
            </a:r>
            <a:r>
              <a:rPr lang="en-US" b="1" dirty="0"/>
              <a:t>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24 at 10.1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013700" cy="3175000"/>
          </a:xfrm>
          <a:prstGeom prst="rect">
            <a:avLst/>
          </a:prstGeom>
        </p:spPr>
      </p:pic>
      <p:pic>
        <p:nvPicPr>
          <p:cNvPr id="4" name="Picture 3" descr="Screen Shot 2017-08-24 at 10.1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769783"/>
            <a:ext cx="6718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 dirty="0">
                <a:solidFill>
                  <a:schemeClr val="tx1"/>
                </a:solidFill>
                <a:latin typeface="Tempus Sans ITC" charset="0"/>
              </a:rPr>
              <a:t>COVALENT </a:t>
            </a:r>
            <a:r>
              <a:rPr lang="en-US" sz="3600" u="sng" dirty="0" smtClean="0">
                <a:solidFill>
                  <a:schemeClr val="tx1"/>
                </a:solidFill>
                <a:latin typeface="Tempus Sans ITC" charset="0"/>
              </a:rPr>
              <a:t>BONDING: </a:t>
            </a:r>
            <a:r>
              <a:rPr lang="en-US" sz="2800" dirty="0" smtClean="0"/>
              <a:t>sharing </a:t>
            </a:r>
            <a:r>
              <a:rPr lang="en-US" sz="2800" dirty="0"/>
              <a:t>of </a:t>
            </a:r>
            <a:r>
              <a:rPr lang="en-US" sz="2800" dirty="0" smtClean="0"/>
              <a:t>electrons</a:t>
            </a:r>
            <a:endParaRPr lang="en-US" sz="2800" u="sng" dirty="0">
              <a:solidFill>
                <a:schemeClr val="tx1"/>
              </a:solidFill>
              <a:latin typeface="Tempus Sans ITC" charset="0"/>
            </a:endParaRPr>
          </a:p>
        </p:txBody>
      </p:sp>
      <p:pic>
        <p:nvPicPr>
          <p:cNvPr id="35843" name="Picture 3" descr="img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25586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Nonmetal-nonmetal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76800" y="1371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Pair of electrons shared unequally = polar bond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5410200" y="20574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  <a:latin typeface="Tempus Sans ITC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O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1000" y="3886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H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447800" y="3886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H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914400" y="3352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empus Sans ITC" charset="0"/>
              </a:rPr>
              <a:t>O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62000" y="3810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29540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28600" y="441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(structural formula)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04800" y="2667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empus Sans ITC" charset="0"/>
              </a:rPr>
              <a:t>(molecular formula)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52400" y="5214371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empus Sans ITC" charset="0"/>
              </a:rPr>
              <a:t>Electronegativity: the ability to attract electrons</a:t>
            </a:r>
            <a:br>
              <a:rPr lang="en-US" sz="2800" dirty="0" smtClean="0">
                <a:solidFill>
                  <a:srgbClr val="0000FF"/>
                </a:solidFill>
                <a:latin typeface="Tempus Sans ITC" charset="0"/>
              </a:rPr>
            </a:br>
            <a:r>
              <a:rPr lang="en-US" sz="2800" dirty="0" smtClean="0"/>
              <a:t>The more electronegative an atom is, the more strongly it pulls shared electrons toward itself</a:t>
            </a:r>
            <a:endParaRPr lang="en-US" sz="2800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239000" y="38100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5pPr>
            <a:lvl6pPr marL="25146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6pPr>
            <a:lvl7pPr marL="29718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7pPr>
            <a:lvl8pPr marL="34290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8pPr>
            <a:lvl9pPr marL="3886200" eaLnBrk="0" hangingPunct="0">
              <a:buFont typeface="Wingdings" charset="0"/>
              <a:defRPr sz="2000" b="1">
                <a:solidFill>
                  <a:srgbClr val="0F116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empus Sans ITC" charset="0"/>
              </a:rPr>
              <a:t>Polar molecule</a:t>
            </a:r>
          </a:p>
        </p:txBody>
      </p:sp>
    </p:spTree>
    <p:extLst>
      <p:ext uri="{BB962C8B-B14F-4D97-AF65-F5344CB8AC3E}">
        <p14:creationId xmlns:p14="http://schemas.microsoft.com/office/powerpoint/2010/main" val="3344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16800"/>
          <a:stretch>
            <a:fillRect/>
          </a:stretch>
        </p:blipFill>
        <p:spPr bwMode="auto">
          <a:xfrm>
            <a:off x="4962525" y="1814513"/>
            <a:ext cx="3970338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Multiple covalent bonds</a:t>
            </a:r>
          </a:p>
        </p:txBody>
      </p:sp>
      <p:sp>
        <p:nvSpPr>
          <p:cNvPr id="144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46307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2 atoms can share &gt;1 pair of electrons</a:t>
            </a:r>
          </a:p>
          <a:p>
            <a:pPr lvl="1" eaLnBrk="1" hangingPunct="1"/>
            <a:r>
              <a:rPr lang="en-US">
                <a:latin typeface="Arial" charset="0"/>
              </a:rPr>
              <a:t>double bonds </a:t>
            </a:r>
          </a:p>
          <a:p>
            <a:pPr lvl="2" eaLnBrk="1" hangingPunct="1"/>
            <a:r>
              <a:rPr lang="en-US">
                <a:latin typeface="Arial" charset="0"/>
              </a:rPr>
              <a:t>2 pairs of electrons</a:t>
            </a:r>
          </a:p>
          <a:p>
            <a:pPr lvl="1" eaLnBrk="1" hangingPunct="1"/>
            <a:r>
              <a:rPr lang="en-US">
                <a:latin typeface="Arial" charset="0"/>
              </a:rPr>
              <a:t>triple bonds</a:t>
            </a:r>
          </a:p>
          <a:p>
            <a:pPr lvl="2" eaLnBrk="1" hangingPunct="1"/>
            <a:r>
              <a:rPr lang="en-US">
                <a:latin typeface="Arial" charset="0"/>
              </a:rPr>
              <a:t>3 pairs of electrons</a:t>
            </a:r>
          </a:p>
          <a:p>
            <a:pPr eaLnBrk="1" hangingPunct="1"/>
            <a:r>
              <a:rPr lang="en-US" u="sng">
                <a:solidFill>
                  <a:srgbClr val="CC0000"/>
                </a:solidFill>
                <a:latin typeface="Arial" charset="0"/>
              </a:rPr>
              <a:t>Very strong bonds</a:t>
            </a:r>
            <a:endParaRPr lang="en-US">
              <a:latin typeface="Arial" charset="0"/>
            </a:endParaRPr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4999038" y="5159375"/>
            <a:ext cx="1879600" cy="16986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44402" name="Group 18"/>
          <p:cNvGrpSpPr>
            <a:grpSpLocks/>
          </p:cNvGrpSpPr>
          <p:nvPr/>
        </p:nvGrpSpPr>
        <p:grpSpPr bwMode="auto">
          <a:xfrm>
            <a:off x="3659188" y="5310188"/>
            <a:ext cx="1165225" cy="1547812"/>
            <a:chOff x="2305" y="3345"/>
            <a:chExt cx="734" cy="975"/>
          </a:xfrm>
        </p:grpSpPr>
        <p:sp>
          <p:nvSpPr>
            <p:cNvPr id="38921" name="Rectangle 13"/>
            <p:cNvSpPr>
              <a:spLocks noChangeArrowheads="1"/>
            </p:cNvSpPr>
            <p:nvPr/>
          </p:nvSpPr>
          <p:spPr bwMode="auto">
            <a:xfrm>
              <a:off x="2591" y="3345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8922" name="Rectangle 12"/>
            <p:cNvSpPr>
              <a:spLocks noChangeArrowheads="1"/>
            </p:cNvSpPr>
            <p:nvPr/>
          </p:nvSpPr>
          <p:spPr bwMode="auto">
            <a:xfrm>
              <a:off x="2305" y="3698"/>
              <a:ext cx="7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H–C–H</a:t>
              </a:r>
            </a:p>
          </p:txBody>
        </p:sp>
        <p:sp>
          <p:nvSpPr>
            <p:cNvPr id="38923" name="Rectangle 14"/>
            <p:cNvSpPr>
              <a:spLocks noChangeArrowheads="1"/>
            </p:cNvSpPr>
            <p:nvPr/>
          </p:nvSpPr>
          <p:spPr bwMode="auto">
            <a:xfrm>
              <a:off x="2591" y="4051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8924" name="Rectangle 15"/>
            <p:cNvSpPr>
              <a:spLocks noChangeArrowheads="1"/>
            </p:cNvSpPr>
            <p:nvPr/>
          </p:nvSpPr>
          <p:spPr bwMode="auto">
            <a:xfrm rot="-5400000">
              <a:off x="2593" y="3522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38925" name="Rectangle 16"/>
            <p:cNvSpPr>
              <a:spLocks noChangeArrowheads="1"/>
            </p:cNvSpPr>
            <p:nvPr/>
          </p:nvSpPr>
          <p:spPr bwMode="auto">
            <a:xfrm rot="-5400000">
              <a:off x="2593" y="3875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–</a:t>
              </a:r>
            </a:p>
          </p:txBody>
        </p:sp>
      </p:grpSp>
      <p:pic>
        <p:nvPicPr>
          <p:cNvPr id="144403" name="Picture 19" descr="pengui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04" name="AutoShape 20"/>
          <p:cNvSpPr>
            <a:spLocks noChangeArrowheads="1"/>
          </p:cNvSpPr>
          <p:nvPr/>
        </p:nvSpPr>
        <p:spPr bwMode="auto">
          <a:xfrm flipH="1">
            <a:off x="1616075" y="4745038"/>
            <a:ext cx="1763713" cy="922337"/>
          </a:xfrm>
          <a:prstGeom prst="wedgeEllipseCallout">
            <a:avLst>
              <a:gd name="adj1" fmla="val 83662"/>
              <a:gd name="adj2" fmla="val 6101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  <a:t>More is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  <a:t>better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Covalent Bonds</a:t>
            </a:r>
            <a:endParaRPr lang="en-US" dirty="0"/>
          </a:p>
        </p:txBody>
      </p:sp>
      <p:pic>
        <p:nvPicPr>
          <p:cNvPr id="7" name="Picture 6" descr="rav65819_02_02_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3" y="1066800"/>
            <a:ext cx="6796386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199" cy="521718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dirty="0"/>
              <a:t>Differences in electronegativity dictate how electrons are distributed in covalent bonds.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nonpolar covalent bonds</a:t>
            </a:r>
            <a:r>
              <a:rPr lang="en-US" altLang="en-US" dirty="0"/>
              <a:t> = equal sharing of electrons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polar covalent bonds</a:t>
            </a:r>
            <a:r>
              <a:rPr lang="en-US" altLang="en-US" dirty="0"/>
              <a:t> = unequal sharing of electrons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0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 Shot 2017-08-24 at 8.5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200400"/>
            <a:ext cx="447143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082040" y="213360"/>
            <a:ext cx="6979920" cy="6431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2.1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5667" r="11681" b="6494"/>
          <a:stretch>
            <a:fillRect/>
          </a:stretch>
        </p:blipFill>
        <p:spPr bwMode="auto">
          <a:xfrm>
            <a:off x="5895975" y="4572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3" name="Group 13"/>
          <p:cNvGrpSpPr>
            <a:grpSpLocks/>
          </p:cNvGrpSpPr>
          <p:nvPr/>
        </p:nvGrpSpPr>
        <p:grpSpPr bwMode="auto">
          <a:xfrm>
            <a:off x="5486400" y="3109913"/>
            <a:ext cx="3556000" cy="3544887"/>
            <a:chOff x="3205" y="2084"/>
            <a:chExt cx="2240" cy="2233"/>
          </a:xfrm>
        </p:grpSpPr>
        <p:pic>
          <p:nvPicPr>
            <p:cNvPr id="40972" name="Picture 8" descr="02_12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0250" b="22501"/>
            <a:stretch>
              <a:fillRect/>
            </a:stretch>
          </p:blipFill>
          <p:spPr bwMode="auto">
            <a:xfrm>
              <a:off x="3205" y="2084"/>
              <a:ext cx="2200" cy="2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3688" y="2413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3688" y="3747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4741" y="3115"/>
              <a:ext cx="70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Oxygen</a:t>
              </a:r>
              <a:endParaRPr lang="en-US" sz="2000" b="1"/>
            </a:p>
          </p:txBody>
        </p:sp>
      </p:grp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Polar covalent bonds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73100" y="1371600"/>
            <a:ext cx="53911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Pair of electrons </a:t>
            </a:r>
            <a:r>
              <a:rPr lang="en-US" u="sng">
                <a:solidFill>
                  <a:srgbClr val="CC0000"/>
                </a:solidFill>
                <a:latin typeface="Arial" charset="0"/>
              </a:rPr>
              <a:t>shared unequally</a:t>
            </a:r>
            <a:r>
              <a:rPr lang="en-US">
                <a:latin typeface="Arial" charset="0"/>
              </a:rPr>
              <a:t> by 2 atoms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Water = O  +  H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oxygen has stronger “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attraction</a:t>
            </a:r>
            <a:r>
              <a:rPr lang="en-US">
                <a:latin typeface="Arial" charset="0"/>
              </a:rPr>
              <a:t>” for the electrons than hydrogen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oxygen has higher </a:t>
            </a:r>
            <a:r>
              <a:rPr lang="en-US" u="sng">
                <a:solidFill>
                  <a:srgbClr val="CC0000"/>
                </a:solidFill>
                <a:latin typeface="Arial" charset="0"/>
              </a:rPr>
              <a:t>electronegativity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water is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a </a:t>
            </a:r>
            <a:r>
              <a:rPr lang="en-US" u="sng">
                <a:solidFill>
                  <a:srgbClr val="CC0000"/>
                </a:solidFill>
                <a:latin typeface="Arial" charset="0"/>
              </a:rPr>
              <a:t>polar molecule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+ vs – poles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leads to many interesting properties of water…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5527675" y="3184525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5540375" y="6173788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8588375" y="36195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7945438" y="322262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8588375" y="56578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7947025" y="604043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solidFill>
                  <a:srgbClr val="006300"/>
                </a:solidFill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614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 Chemical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Most of the strongest bonds in organisms are covalent bonds that form a cell</a:t>
            </a:r>
            <a:r>
              <a:rPr lang="ja-JP" altLang="en-US" smtClean="0"/>
              <a:t>’</a:t>
            </a:r>
            <a:r>
              <a:rPr lang="en-US" altLang="ja-JP" smtClean="0"/>
              <a:t>s molecules</a:t>
            </a:r>
          </a:p>
          <a:p>
            <a:r>
              <a:rPr lang="en-US" smtClean="0"/>
              <a:t>Many large biological molecules are held in their functional form by weak bonds</a:t>
            </a:r>
          </a:p>
          <a:p>
            <a:r>
              <a:rPr lang="en-US" smtClean="0"/>
              <a:t>The reversibility of weak bonds can be an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Within a water molecule, the bonds between oxygen and hydrogen are highly </a:t>
            </a:r>
            <a:r>
              <a:rPr lang="en-US" altLang="en-US" dirty="0" smtClean="0"/>
              <a:t>polar</a:t>
            </a:r>
          </a:p>
          <a:p>
            <a:pPr lvl="1"/>
            <a:r>
              <a:rPr lang="en-US" altLang="en-US" dirty="0" smtClean="0"/>
              <a:t>oxygen </a:t>
            </a:r>
            <a:r>
              <a:rPr lang="en-US" altLang="en-US" dirty="0"/>
              <a:t>is partially </a:t>
            </a:r>
            <a:r>
              <a:rPr lang="en-US" altLang="en-US" dirty="0" smtClean="0"/>
              <a:t>negative</a:t>
            </a:r>
          </a:p>
          <a:p>
            <a:pPr lvl="1"/>
            <a:r>
              <a:rPr lang="en-US" altLang="en-US" dirty="0" smtClean="0"/>
              <a:t>hydrogen </a:t>
            </a:r>
            <a:r>
              <a:rPr lang="en-US" altLang="en-US" dirty="0"/>
              <a:t>is </a:t>
            </a:r>
            <a:r>
              <a:rPr lang="en-US" altLang="en-US" dirty="0" smtClean="0"/>
              <a:t>partially positive</a:t>
            </a:r>
          </a:p>
          <a:p>
            <a:pPr>
              <a:lnSpc>
                <a:spcPct val="90000"/>
              </a:lnSpc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Hydrogen </a:t>
            </a:r>
            <a:r>
              <a:rPr lang="en-US" altLang="en-US" b="1" dirty="0">
                <a:solidFill>
                  <a:srgbClr val="FF0000"/>
                </a:solidFill>
              </a:rPr>
              <a:t>bonds</a:t>
            </a:r>
            <a:r>
              <a:rPr lang="en-US" altLang="en-US" dirty="0"/>
              <a:t> are weak attractions between the partially negative oxygen of one water molecule and the partially positive hydrogen of a </a:t>
            </a:r>
            <a:r>
              <a:rPr lang="en-US" altLang="en-US" i="1" dirty="0"/>
              <a:t>different</a:t>
            </a:r>
            <a:r>
              <a:rPr lang="en-US" altLang="en-US" dirty="0"/>
              <a:t> water </a:t>
            </a:r>
            <a:r>
              <a:rPr lang="en-US" altLang="en-US" dirty="0" smtClean="0"/>
              <a:t>molecule.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Hydrogen </a:t>
            </a:r>
            <a:r>
              <a:rPr lang="en-US" altLang="en-US" dirty="0"/>
              <a:t>bonds can form between water molecules or between water and another charged molecule.</a:t>
            </a:r>
            <a:endParaRPr lang="en-US" alt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0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1"/>
            <a:ext cx="3762299" cy="3124200"/>
          </a:xfrm>
          <a:prstGeom prst="rect">
            <a:avLst/>
          </a:prstGeom>
        </p:spPr>
      </p:pic>
      <p:pic>
        <p:nvPicPr>
          <p:cNvPr id="6" name="Picture 6" descr="rav65819_02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10983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49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Van der Waals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199" cy="5217186"/>
          </a:xfrm>
        </p:spPr>
        <p:txBody>
          <a:bodyPr/>
          <a:lstStyle/>
          <a:p>
            <a:r>
              <a:rPr lang="en-US" dirty="0" smtClean="0"/>
              <a:t>If electrons are not evenly distributed, they </a:t>
            </a:r>
            <a:r>
              <a:rPr lang="en-CA" dirty="0" smtClean="0"/>
              <a:t>may accumulate by chance in one part of a molecule</a:t>
            </a:r>
            <a:endParaRPr lang="en-US" altLang="ja-JP" dirty="0" smtClean="0"/>
          </a:p>
          <a:p>
            <a:r>
              <a:rPr lang="en-US" b="1" dirty="0" smtClean="0"/>
              <a:t>Van der Waals interactions</a:t>
            </a:r>
            <a:r>
              <a:rPr lang="en-US" dirty="0" smtClean="0"/>
              <a:t> are attractions between molecules that are close together as a result of these charges</a:t>
            </a:r>
          </a:p>
          <a:p>
            <a:r>
              <a:rPr lang="en-US" dirty="0"/>
              <a:t>Collectively, such interactions can be strong, as between molecules of a gecko</a:t>
            </a:r>
            <a:r>
              <a:rPr lang="ja-JP" altLang="en-US" dirty="0"/>
              <a:t>’</a:t>
            </a:r>
            <a:r>
              <a:rPr lang="en-US" altLang="ja-JP" dirty="0"/>
              <a:t>s toe hairs and a wall surface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4958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600"/>
            <a:ext cx="1825855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72910"/>
            <a:ext cx="4114800" cy="5217186"/>
          </a:xfrm>
        </p:spPr>
        <p:txBody>
          <a:bodyPr/>
          <a:lstStyle/>
          <a:p>
            <a:r>
              <a:rPr lang="en-US" dirty="0" smtClean="0"/>
              <a:t>A molecule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size and shape are key to its function</a:t>
            </a:r>
          </a:p>
          <a:p>
            <a:r>
              <a:rPr lang="en-US" dirty="0" smtClean="0"/>
              <a:t>A molecule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shape is determined by the positions of its atoms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orbitals</a:t>
            </a:r>
          </a:p>
        </p:txBody>
      </p:sp>
      <p:pic>
        <p:nvPicPr>
          <p:cNvPr id="5" name="Picture 4" descr="Screen Shot 2017-08-24 at 10.2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358900"/>
            <a:ext cx="4902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28600"/>
            <a:ext cx="4267199" cy="5217186"/>
          </a:xfrm>
        </p:spPr>
        <p:txBody>
          <a:bodyPr/>
          <a:lstStyle/>
          <a:p>
            <a:r>
              <a:rPr lang="en-US" dirty="0" smtClean="0"/>
              <a:t>Molecular shape determines how biological molecules recognize and respond to one another </a:t>
            </a:r>
          </a:p>
          <a:p>
            <a:r>
              <a:rPr lang="en-US" dirty="0" smtClean="0"/>
              <a:t>Opiates, such as morphine, and naturally produced endorphins have similar effects because their shapes are similar and they bind the same receptors in the brain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0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 descr="Screen Shot 2017-08-24 at 10.2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89" y="1524000"/>
            <a:ext cx="4635500" cy="51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r>
              <a:rPr lang="en-US" smtClean="0"/>
              <a:t>Concept 2.4: Chemical reactions make and break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reactions</a:t>
            </a:r>
            <a:r>
              <a:rPr lang="en-US" dirty="0" smtClean="0"/>
              <a:t> are the making and breaking of chemical bonds</a:t>
            </a:r>
          </a:p>
          <a:p>
            <a:r>
              <a:rPr lang="en-US" dirty="0" smtClean="0"/>
              <a:t>The starting molecules of a chemical reaction are called </a:t>
            </a:r>
            <a:r>
              <a:rPr lang="en-US" b="1" dirty="0" smtClean="0"/>
              <a:t>reactants</a:t>
            </a:r>
          </a:p>
          <a:p>
            <a:r>
              <a:rPr lang="en-US" dirty="0" smtClean="0"/>
              <a:t>The final molecules of a chemical reaction are called </a:t>
            </a:r>
            <a:r>
              <a:rPr lang="en-US" b="1" dirty="0" smtClean="0"/>
              <a:t>products</a:t>
            </a:r>
          </a:p>
          <a:p>
            <a:r>
              <a:rPr lang="en-US" altLang="en-US" dirty="0" smtClean="0"/>
              <a:t>Whether </a:t>
            </a:r>
            <a:r>
              <a:rPr lang="en-US" altLang="en-US" dirty="0"/>
              <a:t>a chemical reaction occurs is influenced by</a:t>
            </a:r>
          </a:p>
          <a:p>
            <a:pPr>
              <a:buNone/>
            </a:pPr>
            <a:r>
              <a:rPr lang="en-US" altLang="en-US" dirty="0"/>
              <a:t>	-temperature</a:t>
            </a:r>
          </a:p>
          <a:p>
            <a:pPr>
              <a:buNone/>
            </a:pPr>
            <a:r>
              <a:rPr lang="en-US" altLang="en-US" dirty="0"/>
              <a:t>	-concentration of reactants and products</a:t>
            </a:r>
          </a:p>
          <a:p>
            <a:pPr>
              <a:buNone/>
            </a:pPr>
            <a:r>
              <a:rPr lang="en-US" altLang="en-US" dirty="0"/>
              <a:t>	-availability of a </a:t>
            </a:r>
            <a:r>
              <a:rPr lang="en-US" altLang="en-US" dirty="0" smtClean="0"/>
              <a:t>catalyst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>
            <a:fillRect/>
          </a:stretch>
        </p:blipFill>
        <p:spPr>
          <a:xfrm>
            <a:off x="298704" y="1697736"/>
            <a:ext cx="8546592" cy="34625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2.UN03</a:t>
            </a: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69579" y="3850100"/>
            <a:ext cx="59311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 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220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95079" y="4535900"/>
            <a:ext cx="147316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19129" y="3850100"/>
            <a:ext cx="35266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220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95517" y="4535900"/>
            <a:ext cx="136896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Chemical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reaction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33929" y="3850100"/>
            <a:ext cx="83195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 H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05329" y="4535900"/>
            <a:ext cx="133369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30330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199" cy="5217186"/>
          </a:xfrm>
        </p:spPr>
        <p:txBody>
          <a:bodyPr/>
          <a:lstStyle/>
          <a:p>
            <a:r>
              <a:rPr lang="en-US" dirty="0" smtClean="0"/>
              <a:t>All chemical reactions are reversible: Products of the forward reaction become reactants for the reverse reaction</a:t>
            </a:r>
          </a:p>
          <a:p>
            <a:r>
              <a:rPr lang="en-US" dirty="0" smtClean="0"/>
              <a:t>The two opposite-headed arrows indicate that a reaction is reversible</a:t>
            </a:r>
          </a:p>
          <a:p>
            <a:pPr marL="0" indent="0" algn="ctr">
              <a:buNone/>
            </a:pPr>
            <a:r>
              <a:rPr lang="en-US" dirty="0" smtClean="0"/>
              <a:t>3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+</a:t>
            </a:r>
            <a:r>
              <a:rPr lang="en-US" dirty="0" smtClean="0"/>
              <a:t> N ⇌ 2 NH</a:t>
            </a:r>
            <a:r>
              <a:rPr lang="en-US" baseline="-25000" dirty="0" smtClean="0"/>
              <a:t>3</a:t>
            </a:r>
          </a:p>
          <a:p>
            <a:pPr marL="0" indent="0" algn="ctr">
              <a:buNone/>
            </a:pPr>
            <a:endParaRPr lang="en-US" baseline="-25000" dirty="0"/>
          </a:p>
          <a:p>
            <a:r>
              <a:rPr lang="en-US" b="1" dirty="0"/>
              <a:t>Chemical equilibrium</a:t>
            </a:r>
            <a:r>
              <a:rPr lang="en-US" dirty="0"/>
              <a:t> is reached when the forward and reverse reactions occur at the same rate </a:t>
            </a:r>
          </a:p>
          <a:p>
            <a:r>
              <a:rPr lang="en-US" dirty="0"/>
              <a:t>At equilibrium the relative concentrations of reactants and products do not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0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305800" cy="23622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2400" smtClean="0"/>
              <a:t>There are 92 naturally occurring elements.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Only 12 elements are found in living organisms in substantial amounts.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400" smtClean="0"/>
              <a:t>Four elements make up 96.3% of human body weight: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- carbon, hydrogen, oxygen, nitrogen</a:t>
            </a:r>
          </a:p>
        </p:txBody>
      </p:sp>
    </p:spTree>
    <p:extLst>
      <p:ext uri="{BB962C8B-B14F-4D97-AF65-F5344CB8AC3E}">
        <p14:creationId xmlns:p14="http://schemas.microsoft.com/office/powerpoint/2010/main" val="29438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Molecules</a:t>
            </a:r>
            <a:r>
              <a:rPr lang="en-US" altLang="en-US" smtClean="0"/>
              <a:t> are groups of atoms held together in a stable association.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Compounds</a:t>
            </a:r>
            <a:r>
              <a:rPr lang="en-US" altLang="en-US" smtClean="0"/>
              <a:t> are molecules containing more than one type of element.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Atoms are held together in molecules or compounds by </a:t>
            </a:r>
            <a:r>
              <a:rPr lang="en-US" altLang="en-US" b="1" smtClean="0">
                <a:solidFill>
                  <a:srgbClr val="FF0000"/>
                </a:solidFill>
              </a:rPr>
              <a:t>chemical bonds</a:t>
            </a:r>
            <a:r>
              <a:rPr lang="en-US" altLang="en-US" smtClean="0"/>
              <a:t>.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mtClean="0"/>
              <a:t>All </a:t>
            </a:r>
            <a:r>
              <a:rPr lang="en-US" altLang="en-US" b="1" smtClean="0">
                <a:solidFill>
                  <a:srgbClr val="FF0000"/>
                </a:solidFill>
              </a:rPr>
              <a:t>matter</a:t>
            </a:r>
            <a:r>
              <a:rPr lang="en-US" altLang="en-US" smtClean="0"/>
              <a:t> is composed of </a:t>
            </a:r>
            <a:r>
              <a:rPr lang="en-US" altLang="en-US" b="1" smtClean="0">
                <a:solidFill>
                  <a:srgbClr val="FF0000"/>
                </a:solidFill>
              </a:rPr>
              <a:t>atoms</a:t>
            </a:r>
            <a:r>
              <a:rPr lang="en-US" altLang="en-US" smtClean="0"/>
              <a:t>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Understanding the structure of atoms is critical to understanding the nature of biological molecules.</a:t>
            </a:r>
          </a:p>
        </p:txBody>
      </p:sp>
    </p:spTree>
    <p:extLst>
      <p:ext uri="{BB962C8B-B14F-4D97-AF65-F5344CB8AC3E}">
        <p14:creationId xmlns:p14="http://schemas.microsoft.com/office/powerpoint/2010/main" val="2217509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20931"/>
            <a:ext cx="8839199" cy="52171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Atoms</a:t>
            </a:r>
            <a:r>
              <a:rPr lang="en-US" altLang="en-US" dirty="0" smtClean="0"/>
              <a:t> are composed of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b="1" dirty="0" smtClean="0">
                <a:solidFill>
                  <a:srgbClr val="FF0000"/>
                </a:solidFill>
              </a:rPr>
              <a:t>protons</a:t>
            </a:r>
            <a:r>
              <a:rPr lang="en-US" altLang="en-US" dirty="0" smtClean="0"/>
              <a:t> – positively charged particles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b="1" dirty="0" smtClean="0">
                <a:solidFill>
                  <a:srgbClr val="FF0000"/>
                </a:solidFill>
              </a:rPr>
              <a:t>neutrons</a:t>
            </a:r>
            <a:r>
              <a:rPr lang="en-US" altLang="en-US" dirty="0" smtClean="0"/>
              <a:t> – neutral particles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b="1" dirty="0" smtClean="0">
                <a:solidFill>
                  <a:srgbClr val="FF0000"/>
                </a:solidFill>
              </a:rPr>
              <a:t>electrons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– negatively charged particles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49" y="3352800"/>
            <a:ext cx="4141664" cy="3106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249" y="310448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Protons and neutrons are located in the </a:t>
            </a:r>
            <a:r>
              <a:rPr lang="en-US" altLang="en-US" b="1" dirty="0">
                <a:solidFill>
                  <a:srgbClr val="FF0000"/>
                </a:solidFill>
              </a:rPr>
              <a:t>nucleus</a:t>
            </a:r>
            <a:r>
              <a:rPr lang="en-US" altLang="en-US" dirty="0"/>
              <a:t>.  Electrons are found in orbitals surrounding the nucleus.</a:t>
            </a:r>
          </a:p>
        </p:txBody>
      </p:sp>
      <p:pic>
        <p:nvPicPr>
          <p:cNvPr id="7" name="Picture 6" descr="rav65819_02_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0"/>
          <a:stretch/>
        </p:blipFill>
        <p:spPr bwMode="auto">
          <a:xfrm>
            <a:off x="355599" y="5731926"/>
            <a:ext cx="456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28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199" cy="4737496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/>
              <a:t>element</a:t>
            </a:r>
            <a:r>
              <a:rPr lang="en-US" dirty="0"/>
              <a:t> is a substance that cannot be broken down to other substances by chemical reactions</a:t>
            </a:r>
          </a:p>
          <a:p>
            <a:r>
              <a:rPr lang="en-US" dirty="0"/>
              <a:t>A </a:t>
            </a:r>
            <a:r>
              <a:rPr lang="en-US" b="1" dirty="0"/>
              <a:t>compound</a:t>
            </a:r>
            <a:r>
              <a:rPr lang="en-US" dirty="0"/>
              <a:t> is a substance consisting of two or more elements in a fixed ratio</a:t>
            </a:r>
          </a:p>
          <a:p>
            <a:r>
              <a:rPr lang="en-US" dirty="0"/>
              <a:t>A compound has characteristics different from those of its elements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9.4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6108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839199" cy="5217186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element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b="1" dirty="0"/>
              <a:t>atomic number</a:t>
            </a:r>
            <a:r>
              <a:rPr lang="en-US" altLang="ja-JP" dirty="0"/>
              <a:t> is the number of protons in its nucleus</a:t>
            </a:r>
          </a:p>
          <a:p>
            <a:r>
              <a:rPr lang="en-US" dirty="0"/>
              <a:t>An element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b="1" dirty="0"/>
              <a:t>mass number</a:t>
            </a:r>
            <a:r>
              <a:rPr lang="en-US" altLang="ja-JP" dirty="0"/>
              <a:t> is the sum of protons plus neutrons in the nucleus </a:t>
            </a:r>
          </a:p>
          <a:p>
            <a:r>
              <a:rPr lang="en-US" b="1" dirty="0"/>
              <a:t>Atomic mass</a:t>
            </a:r>
            <a:r>
              <a:rPr lang="en-US" dirty="0"/>
              <a:t>, the atom</a:t>
            </a:r>
            <a:r>
              <a:rPr lang="ja-JP" altLang="en-US" dirty="0"/>
              <a:t>’</a:t>
            </a:r>
            <a:r>
              <a:rPr lang="en-US" altLang="ja-JP" dirty="0"/>
              <a:t>s total mass, can be approximated by the mass number</a:t>
            </a:r>
          </a:p>
          <a:p>
            <a:r>
              <a:rPr lang="en-US" dirty="0" smtClean="0"/>
              <a:t>Neutron </a:t>
            </a:r>
            <a:r>
              <a:rPr lang="en-US" dirty="0"/>
              <a:t>mass and proton mass are almost identical and are measured in </a:t>
            </a:r>
            <a:r>
              <a:rPr lang="en-US" b="1" dirty="0" err="1"/>
              <a:t>daltons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Pearson Education, Inc.</a:t>
            </a:r>
            <a:endParaRPr lang="en-US" dirty="0"/>
          </a:p>
        </p:txBody>
      </p:sp>
      <p:pic>
        <p:nvPicPr>
          <p:cNvPr id="4" name="Picture 3" descr="Screen Shot 2017-08-24 at 8.4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35146"/>
            <a:ext cx="4432300" cy="25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Campbell11e_LectureDesign</Template>
  <TotalTime>5718</TotalTime>
  <Words>1366</Words>
  <Application>Microsoft Office PowerPoint</Application>
  <PresentationFormat>On-screen Show (4:3)</PresentationFormat>
  <Paragraphs>245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Arial</vt:lpstr>
      <vt:lpstr>Comic Sans MS</vt:lpstr>
      <vt:lpstr>Geneva</vt:lpstr>
      <vt:lpstr>Tempus Sans ITC</vt:lpstr>
      <vt:lpstr>Times</vt:lpstr>
      <vt:lpstr>Times New Roman</vt:lpstr>
      <vt:lpstr>Wingdings</vt:lpstr>
      <vt:lpstr>ヒラギノ角ゴ Pro W3</vt:lpstr>
      <vt:lpstr>Campbell11e_LectureDesign</vt:lpstr>
      <vt:lpstr>Blank</vt:lpstr>
      <vt:lpstr>7_Blank</vt:lpstr>
      <vt:lpstr>42_Blank</vt:lpstr>
      <vt:lpstr>The Nature of Molecules</vt:lpstr>
      <vt:lpstr>Life requires ~25 chemical elements</vt:lpstr>
      <vt:lpstr>Table 2.1</vt:lpstr>
      <vt:lpstr>Elements</vt:lpstr>
      <vt:lpstr>Chemical Bonds</vt:lpstr>
      <vt:lpstr>Atomic Structure</vt:lpstr>
      <vt:lpstr>Atomic Structure</vt:lpstr>
      <vt:lpstr>PowerPoint Presentation</vt:lpstr>
      <vt:lpstr>PowerPoint Presentation</vt:lpstr>
      <vt:lpstr>Isotopes</vt:lpstr>
      <vt:lpstr>Atomic Structure</vt:lpstr>
      <vt:lpstr>The Energy Levels of Electrons</vt:lpstr>
      <vt:lpstr>Figure 2.6</vt:lpstr>
      <vt:lpstr>Atomic Structure</vt:lpstr>
      <vt:lpstr>Atomic Structure</vt:lpstr>
      <vt:lpstr>PowerPoint Presentation</vt:lpstr>
      <vt:lpstr>PowerPoint Presentation</vt:lpstr>
      <vt:lpstr>Elements</vt:lpstr>
      <vt:lpstr>Elements &amp; their valence shells</vt:lpstr>
      <vt:lpstr>Elements &amp; their valence shells</vt:lpstr>
      <vt:lpstr>Chemical reactivity</vt:lpstr>
      <vt:lpstr>Bonds in Biology</vt:lpstr>
      <vt:lpstr>Ionic Bonds</vt:lpstr>
      <vt:lpstr>PowerPoint Presentation</vt:lpstr>
      <vt:lpstr>PowerPoint Presentation</vt:lpstr>
      <vt:lpstr>PowerPoint Presentation</vt:lpstr>
      <vt:lpstr>Multiple covalent bonds</vt:lpstr>
      <vt:lpstr>Covalent Bonds</vt:lpstr>
      <vt:lpstr> </vt:lpstr>
      <vt:lpstr>Polar covalent bonds</vt:lpstr>
      <vt:lpstr>Weak Chemical Interactions</vt:lpstr>
      <vt:lpstr>Hydrogen Bonds</vt:lpstr>
      <vt:lpstr>PowerPoint Presentation</vt:lpstr>
      <vt:lpstr>Van der Waals Interactions</vt:lpstr>
      <vt:lpstr>Molecular Shape and Function</vt:lpstr>
      <vt:lpstr> </vt:lpstr>
      <vt:lpstr>Concept 2.4: Chemical reactions make and break chemical bonds</vt:lpstr>
      <vt:lpstr>Figure 2.UN03</vt:lpstr>
      <vt:lpstr> 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Novak, Kendrick</cp:lastModifiedBy>
  <cp:revision>192</cp:revision>
  <dcterms:created xsi:type="dcterms:W3CDTF">2010-08-06T18:35:02Z</dcterms:created>
  <dcterms:modified xsi:type="dcterms:W3CDTF">2017-08-29T20:06:50Z</dcterms:modified>
</cp:coreProperties>
</file>